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2" r:id="rId12"/>
    <p:sldId id="268" r:id="rId13"/>
    <p:sldId id="270" r:id="rId14"/>
    <p:sldId id="271" r:id="rId15"/>
    <p:sldId id="301" r:id="rId16"/>
    <p:sldId id="299" r:id="rId17"/>
    <p:sldId id="281" r:id="rId18"/>
    <p:sldId id="300" r:id="rId19"/>
    <p:sldId id="302" r:id="rId20"/>
    <p:sldId id="279" r:id="rId21"/>
    <p:sldId id="283" r:id="rId22"/>
    <p:sldId id="282" r:id="rId23"/>
    <p:sldId id="305" r:id="rId24"/>
    <p:sldId id="284" r:id="rId25"/>
    <p:sldId id="30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6" r:id="rId40"/>
    <p:sldId id="269" r:id="rId41"/>
    <p:sldId id="307" r:id="rId42"/>
    <p:sldId id="308" r:id="rId43"/>
    <p:sldId id="309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Exo 2" panose="020B0604020202020204" charset="0"/>
      <p:regular r:id="rId51"/>
      <p:bold r:id="rId52"/>
      <p:italic r:id="rId53"/>
      <p:bold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  <p:embeddedFont>
      <p:font typeface="Helvetica" panose="020B0604020202020204" pitchFamily="34" charset="0"/>
      <p:regular r:id="rId59"/>
      <p:bold r:id="rId60"/>
      <p:italic r:id="rId61"/>
      <p:boldItalic r:id="rId62"/>
    </p:embeddedFont>
    <p:embeddedFont>
      <p:font typeface="Red Hat Display" panose="020B0604020202020204" charset="0"/>
      <p:regular r:id="rId63"/>
      <p:bold r:id="rId64"/>
      <p:italic r:id="rId65"/>
      <p:boldItalic r:id="rId66"/>
    </p:embeddedFont>
    <p:embeddedFont>
      <p:font typeface="Red Hat Text" panose="020B0604020202020204" charset="0"/>
      <p:regular r:id="rId67"/>
      <p:bold r:id="rId68"/>
      <p:italic r:id="rId69"/>
      <p:boldItalic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  <p:embeddedFont>
      <p:font typeface="Roboto Condensed" panose="020B0604020202020204" charset="0"/>
      <p:regular r:id="rId75"/>
      <p:bold r:id="rId76"/>
      <p:italic r:id="rId77"/>
      <p:boldItalic r:id="rId78"/>
    </p:embeddedFont>
    <p:embeddedFont>
      <p:font typeface="Roboto Condensed Light" panose="020B0604020202020204" charset="0"/>
      <p:regular r:id="rId79"/>
      <p:bold r:id="rId80"/>
      <p:italic r:id="rId81"/>
      <p:boldItalic r:id="rId82"/>
    </p:embeddedFont>
    <p:embeddedFont>
      <p:font typeface="Squada One" panose="020B0604020202020204" charset="0"/>
      <p:regular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4" Type="http://schemas.openxmlformats.org/officeDocument/2006/relationships/font" Target="fonts/font29.fntdata"/><Relationship Id="rId79" Type="http://schemas.openxmlformats.org/officeDocument/2006/relationships/font" Target="fonts/font3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80" Type="http://schemas.openxmlformats.org/officeDocument/2006/relationships/font" Target="fonts/font35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font" Target="fonts/font30.fntdata"/><Relationship Id="rId83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78" Type="http://schemas.openxmlformats.org/officeDocument/2006/relationships/font" Target="fonts/font33.fntdata"/><Relationship Id="rId81" Type="http://schemas.openxmlformats.org/officeDocument/2006/relationships/font" Target="fonts/font36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font" Target="fonts/font31.fntdata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66" Type="http://schemas.openxmlformats.org/officeDocument/2006/relationships/font" Target="fonts/font21.fntdata"/><Relationship Id="rId87" Type="http://schemas.openxmlformats.org/officeDocument/2006/relationships/tableStyles" Target="tableStyles.xml"/><Relationship Id="rId61" Type="http://schemas.openxmlformats.org/officeDocument/2006/relationships/font" Target="fonts/font16.fntdata"/><Relationship Id="rId82" Type="http://schemas.openxmlformats.org/officeDocument/2006/relationships/font" Target="fonts/font3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96123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30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394125" y="1578008"/>
            <a:ext cx="4411369" cy="274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234884"/>
                  </p:ext>
                </p:extLst>
              </p:nvPr>
            </p:nvGraphicFramePr>
            <p:xfrm>
              <a:off x="5515998" y="1757023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2" descr="Carnet Logo">
            <a:extLst>
              <a:ext uri="{FF2B5EF4-FFF2-40B4-BE49-F238E27FC236}">
                <a16:creationId xmlns:a16="http://schemas.microsoft.com/office/drawing/2014/main" id="{58A38FF9-2500-4D89-826B-7901901C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18" y="4323231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MODELO DE AASLID-TIECKS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91892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06502"/>
              </p:ext>
            </p:extLst>
          </p:nvPr>
        </p:nvGraphicFramePr>
        <p:xfrm>
          <a:off x="1964851" y="2571750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571750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353256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parámetros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658138" y="338400"/>
            <a:ext cx="5827720" cy="142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ÍNDICE DE </a:t>
            </a:r>
            <a:r>
              <a:rPr lang="es-CL" sz="3000" dirty="0"/>
              <a:t>AUTORREGULACIÓN CEREBRAL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279796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3075" y="1515637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Kernel, C y gamma.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529040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  <p:sp>
        <p:nvSpPr>
          <p:cNvPr id="11" name="Google Shape;245;p42">
            <a:extLst>
              <a:ext uri="{FF2B5EF4-FFF2-40B4-BE49-F238E27FC236}">
                <a16:creationId xmlns:a16="http://schemas.microsoft.com/office/drawing/2014/main" id="{3C018005-33CA-4B4B-A2C2-90D0A3EC42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12" name="Google Shape;246;p42">
            <a:extLst>
              <a:ext uri="{FF2B5EF4-FFF2-40B4-BE49-F238E27FC236}">
                <a16:creationId xmlns:a16="http://schemas.microsoft.com/office/drawing/2014/main" id="{855624CD-71D0-4372-9D48-9C2AF28618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133D4A-C24E-4DBB-8257-F3619BD1FADD}"/>
              </a:ext>
            </a:extLst>
          </p:cNvPr>
          <p:cNvSpPr txBox="1"/>
          <p:nvPr/>
        </p:nvSpPr>
        <p:spPr>
          <a:xfrm>
            <a:off x="873871" y="4058740"/>
            <a:ext cx="2646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SVM (</a:t>
            </a:r>
            <a:r>
              <a:rPr lang="es-CL" sz="11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machinelearningjourney</a:t>
            </a:r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49">
            <a:extLst>
              <a:ext uri="{FF2B5EF4-FFF2-40B4-BE49-F238E27FC236}">
                <a16:creationId xmlns:a16="http://schemas.microsoft.com/office/drawing/2014/main" id="{AC45D5A6-B1C6-42EC-9C0C-306E9CE486AC}"/>
              </a:ext>
            </a:extLst>
          </p:cNvPr>
          <p:cNvGrpSpPr/>
          <p:nvPr/>
        </p:nvGrpSpPr>
        <p:grpSpPr>
          <a:xfrm>
            <a:off x="1086763" y="1701635"/>
            <a:ext cx="1048497" cy="509183"/>
            <a:chOff x="623889" y="2465648"/>
            <a:chExt cx="1824216" cy="720080"/>
          </a:xfrm>
        </p:grpSpPr>
        <p:sp>
          <p:nvSpPr>
            <p:cNvPr id="342" name="Rectangle 6">
              <a:extLst>
                <a:ext uri="{FF2B5EF4-FFF2-40B4-BE49-F238E27FC236}">
                  <a16:creationId xmlns:a16="http://schemas.microsoft.com/office/drawing/2014/main" id="{BE247772-0E56-4B61-B246-FBB1AFAF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: Shape 26">
              <a:extLst>
                <a:ext uri="{FF2B5EF4-FFF2-40B4-BE49-F238E27FC236}">
                  <a16:creationId xmlns:a16="http://schemas.microsoft.com/office/drawing/2014/main" id="{27576DBC-E85B-461B-B2C1-1F2EDAC1F749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ight Triangle 2">
              <a:extLst>
                <a:ext uri="{FF2B5EF4-FFF2-40B4-BE49-F238E27FC236}">
                  <a16:creationId xmlns:a16="http://schemas.microsoft.com/office/drawing/2014/main" id="{D31B0113-5747-4892-A952-2FE170F0EDE1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5" name="Group 122">
            <a:extLst>
              <a:ext uri="{FF2B5EF4-FFF2-40B4-BE49-F238E27FC236}">
                <a16:creationId xmlns:a16="http://schemas.microsoft.com/office/drawing/2014/main" id="{DA7FEF22-2F85-40CA-BCFD-5B1A5BE103A7}"/>
              </a:ext>
            </a:extLst>
          </p:cNvPr>
          <p:cNvGrpSpPr/>
          <p:nvPr/>
        </p:nvGrpSpPr>
        <p:grpSpPr>
          <a:xfrm>
            <a:off x="6751592" y="1664300"/>
            <a:ext cx="1176595" cy="509183"/>
            <a:chOff x="7696807" y="2465648"/>
            <a:chExt cx="2047088" cy="720080"/>
          </a:xfrm>
        </p:grpSpPr>
        <p:sp>
          <p:nvSpPr>
            <p:cNvPr id="346" name="Freeform: Shape 14">
              <a:extLst>
                <a:ext uri="{FF2B5EF4-FFF2-40B4-BE49-F238E27FC236}">
                  <a16:creationId xmlns:a16="http://schemas.microsoft.com/office/drawing/2014/main" id="{C115AAC2-3A6C-4C20-906C-213CD20E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: Shape 30">
              <a:extLst>
                <a:ext uri="{FF2B5EF4-FFF2-40B4-BE49-F238E27FC236}">
                  <a16:creationId xmlns:a16="http://schemas.microsoft.com/office/drawing/2014/main" id="{4AC58004-650B-4EE3-9D81-D6EBDEA1D33D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Right Triangle 18">
              <a:extLst>
                <a:ext uri="{FF2B5EF4-FFF2-40B4-BE49-F238E27FC236}">
                  <a16:creationId xmlns:a16="http://schemas.microsoft.com/office/drawing/2014/main" id="{8D4BC9D9-E7D8-4D76-8EF5-245969E3D009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9" name="Group 123">
            <a:extLst>
              <a:ext uri="{FF2B5EF4-FFF2-40B4-BE49-F238E27FC236}">
                <a16:creationId xmlns:a16="http://schemas.microsoft.com/office/drawing/2014/main" id="{DCBC10AF-B436-4AB9-9229-00F74139A7BA}"/>
              </a:ext>
            </a:extLst>
          </p:cNvPr>
          <p:cNvGrpSpPr/>
          <p:nvPr/>
        </p:nvGrpSpPr>
        <p:grpSpPr>
          <a:xfrm>
            <a:off x="5342479" y="1675094"/>
            <a:ext cx="1177779" cy="509183"/>
            <a:chOff x="5870532" y="2465648"/>
            <a:chExt cx="2049145" cy="720080"/>
          </a:xfrm>
        </p:grpSpPr>
        <p:sp>
          <p:nvSpPr>
            <p:cNvPr id="350" name="Freeform: Shape 12">
              <a:extLst>
                <a:ext uri="{FF2B5EF4-FFF2-40B4-BE49-F238E27FC236}">
                  <a16:creationId xmlns:a16="http://schemas.microsoft.com/office/drawing/2014/main" id="{24BC8DDE-B97E-4F55-BF0C-8B7C87B4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: Shape 29">
              <a:extLst>
                <a:ext uri="{FF2B5EF4-FFF2-40B4-BE49-F238E27FC236}">
                  <a16:creationId xmlns:a16="http://schemas.microsoft.com/office/drawing/2014/main" id="{6D43F8D2-BFE4-41F1-A5DD-BD0D91F8A230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ight Triangle 20">
              <a:extLst>
                <a:ext uri="{FF2B5EF4-FFF2-40B4-BE49-F238E27FC236}">
                  <a16:creationId xmlns:a16="http://schemas.microsoft.com/office/drawing/2014/main" id="{F6BBFA65-EA27-4DCD-8669-BB8809695ABB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3" name="Group 124">
            <a:extLst>
              <a:ext uri="{FF2B5EF4-FFF2-40B4-BE49-F238E27FC236}">
                <a16:creationId xmlns:a16="http://schemas.microsoft.com/office/drawing/2014/main" id="{4EFA3AC9-F65F-4517-8DA4-76F4E3CF752A}"/>
              </a:ext>
            </a:extLst>
          </p:cNvPr>
          <p:cNvGrpSpPr/>
          <p:nvPr/>
        </p:nvGrpSpPr>
        <p:grpSpPr>
          <a:xfrm>
            <a:off x="3822592" y="1693531"/>
            <a:ext cx="1177777" cy="509183"/>
            <a:chOff x="4044259" y="2465648"/>
            <a:chExt cx="2049144" cy="720080"/>
          </a:xfrm>
        </p:grpSpPr>
        <p:sp>
          <p:nvSpPr>
            <p:cNvPr id="354" name="Freeform: Shape 10">
              <a:extLst>
                <a:ext uri="{FF2B5EF4-FFF2-40B4-BE49-F238E27FC236}">
                  <a16:creationId xmlns:a16="http://schemas.microsoft.com/office/drawing/2014/main" id="{33712BB2-D797-4522-B328-DEF22EA6A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: Shape 28">
              <a:extLst>
                <a:ext uri="{FF2B5EF4-FFF2-40B4-BE49-F238E27FC236}">
                  <a16:creationId xmlns:a16="http://schemas.microsoft.com/office/drawing/2014/main" id="{6DF41992-6A76-42E0-A035-B8E26CCF6D72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Right Triangle 22">
              <a:extLst>
                <a:ext uri="{FF2B5EF4-FFF2-40B4-BE49-F238E27FC236}">
                  <a16:creationId xmlns:a16="http://schemas.microsoft.com/office/drawing/2014/main" id="{E8161797-A9E2-436F-AC50-CC479B7B7203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7" name="Group 125">
            <a:extLst>
              <a:ext uri="{FF2B5EF4-FFF2-40B4-BE49-F238E27FC236}">
                <a16:creationId xmlns:a16="http://schemas.microsoft.com/office/drawing/2014/main" id="{A29ED790-D544-41BB-8456-D1D20A82B068}"/>
              </a:ext>
            </a:extLst>
          </p:cNvPr>
          <p:cNvGrpSpPr/>
          <p:nvPr/>
        </p:nvGrpSpPr>
        <p:grpSpPr>
          <a:xfrm>
            <a:off x="2361410" y="1676651"/>
            <a:ext cx="1173611" cy="509183"/>
            <a:chOff x="2225234" y="2465648"/>
            <a:chExt cx="2041895" cy="720080"/>
          </a:xfrm>
        </p:grpSpPr>
        <p:sp>
          <p:nvSpPr>
            <p:cNvPr id="358" name="Freeform: Shape 8">
              <a:extLst>
                <a:ext uri="{FF2B5EF4-FFF2-40B4-BE49-F238E27FC236}">
                  <a16:creationId xmlns:a16="http://schemas.microsoft.com/office/drawing/2014/main" id="{1517A08D-3633-4F88-BB9D-B543EF92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: Shape 27">
              <a:extLst>
                <a:ext uri="{FF2B5EF4-FFF2-40B4-BE49-F238E27FC236}">
                  <a16:creationId xmlns:a16="http://schemas.microsoft.com/office/drawing/2014/main" id="{3EBC911D-58BF-40D7-81B8-BABE4956EC47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Right Triangle 24">
              <a:extLst>
                <a:ext uri="{FF2B5EF4-FFF2-40B4-BE49-F238E27FC236}">
                  <a16:creationId xmlns:a16="http://schemas.microsoft.com/office/drawing/2014/main" id="{4438A2F0-9BAF-4E2A-9E07-925DE9B8C15F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8" name="Group 49">
            <a:extLst>
              <a:ext uri="{FF2B5EF4-FFF2-40B4-BE49-F238E27FC236}">
                <a16:creationId xmlns:a16="http://schemas.microsoft.com/office/drawing/2014/main" id="{44F01D6C-4A7E-4EF2-A5A2-8E1BAB5F807A}"/>
              </a:ext>
            </a:extLst>
          </p:cNvPr>
          <p:cNvGrpSpPr/>
          <p:nvPr/>
        </p:nvGrpSpPr>
        <p:grpSpPr>
          <a:xfrm rot="10800000">
            <a:off x="7130723" y="3340764"/>
            <a:ext cx="1048497" cy="509183"/>
            <a:chOff x="623889" y="2465648"/>
            <a:chExt cx="1824216" cy="720080"/>
          </a:xfrm>
        </p:grpSpPr>
        <p:sp>
          <p:nvSpPr>
            <p:cNvPr id="399" name="Rectangle 6">
              <a:extLst>
                <a:ext uri="{FF2B5EF4-FFF2-40B4-BE49-F238E27FC236}">
                  <a16:creationId xmlns:a16="http://schemas.microsoft.com/office/drawing/2014/main" id="{9F13F524-0BF4-49C3-A613-6FDBD25B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9" y="2465648"/>
              <a:ext cx="816600" cy="229322"/>
            </a:xfrm>
            <a:prstGeom prst="rect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: Shape 26">
              <a:extLst>
                <a:ext uri="{FF2B5EF4-FFF2-40B4-BE49-F238E27FC236}">
                  <a16:creationId xmlns:a16="http://schemas.microsoft.com/office/drawing/2014/main" id="{701B372E-9001-4898-B16B-82B993656B94}"/>
                </a:ext>
              </a:extLst>
            </p:cNvPr>
            <p:cNvSpPr/>
            <p:nvPr/>
          </p:nvSpPr>
          <p:spPr>
            <a:xfrm>
              <a:off x="911424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Right Triangle 2">
              <a:extLst>
                <a:ext uri="{FF2B5EF4-FFF2-40B4-BE49-F238E27FC236}">
                  <a16:creationId xmlns:a16="http://schemas.microsoft.com/office/drawing/2014/main" id="{BCC03F6E-CB77-4DB3-9DC9-FE6298292DF4}"/>
                </a:ext>
              </a:extLst>
            </p:cNvPr>
            <p:cNvSpPr/>
            <p:nvPr/>
          </p:nvSpPr>
          <p:spPr>
            <a:xfrm rot="5400000">
              <a:off x="1512001" y="2249624"/>
              <a:ext cx="720080" cy="1152128"/>
            </a:xfrm>
            <a:prstGeom prst="rtTriangle">
              <a:avLst/>
            </a:prstGeom>
            <a:solidFill>
              <a:srgbClr val="2980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0" name="Group 124">
            <a:extLst>
              <a:ext uri="{FF2B5EF4-FFF2-40B4-BE49-F238E27FC236}">
                <a16:creationId xmlns:a16="http://schemas.microsoft.com/office/drawing/2014/main" id="{9F2C33C6-39A2-4742-9746-2F21AC65587E}"/>
              </a:ext>
            </a:extLst>
          </p:cNvPr>
          <p:cNvGrpSpPr/>
          <p:nvPr/>
        </p:nvGrpSpPr>
        <p:grpSpPr>
          <a:xfrm rot="10800000">
            <a:off x="3909861" y="3398162"/>
            <a:ext cx="1177777" cy="509183"/>
            <a:chOff x="4044259" y="2465648"/>
            <a:chExt cx="2049144" cy="720080"/>
          </a:xfrm>
        </p:grpSpPr>
        <p:sp>
          <p:nvSpPr>
            <p:cNvPr id="411" name="Freeform: Shape 10">
              <a:extLst>
                <a:ext uri="{FF2B5EF4-FFF2-40B4-BE49-F238E27FC236}">
                  <a16:creationId xmlns:a16="http://schemas.microsoft.com/office/drawing/2014/main" id="{A4E50A23-54FC-463D-8073-029278B28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259" y="2465648"/>
              <a:ext cx="1044665" cy="229322"/>
            </a:xfrm>
            <a:custGeom>
              <a:avLst/>
              <a:gdLst>
                <a:gd name="connsiteX0" fmla="*/ 366915 w 1044665"/>
                <a:gd name="connsiteY0" fmla="*/ 0 h 229322"/>
                <a:gd name="connsiteX1" fmla="*/ 1044665 w 1044665"/>
                <a:gd name="connsiteY1" fmla="*/ 0 h 229322"/>
                <a:gd name="connsiteX2" fmla="*/ 1044665 w 1044665"/>
                <a:gd name="connsiteY2" fmla="*/ 229322 h 229322"/>
                <a:gd name="connsiteX3" fmla="*/ 0 w 104466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665" h="229322">
                  <a:moveTo>
                    <a:pt x="366915" y="0"/>
                  </a:moveTo>
                  <a:lnTo>
                    <a:pt x="1044665" y="0"/>
                  </a:lnTo>
                  <a:lnTo>
                    <a:pt x="104466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: Shape 28">
              <a:extLst>
                <a:ext uri="{FF2B5EF4-FFF2-40B4-BE49-F238E27FC236}">
                  <a16:creationId xmlns:a16="http://schemas.microsoft.com/office/drawing/2014/main" id="{C23816EC-F60F-4F19-A88E-E504CD13FE5E}"/>
                </a:ext>
              </a:extLst>
            </p:cNvPr>
            <p:cNvSpPr/>
            <p:nvPr/>
          </p:nvSpPr>
          <p:spPr>
            <a:xfrm>
              <a:off x="4556722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Right Triangle 22">
              <a:extLst>
                <a:ext uri="{FF2B5EF4-FFF2-40B4-BE49-F238E27FC236}">
                  <a16:creationId xmlns:a16="http://schemas.microsoft.com/office/drawing/2014/main" id="{FEA45EE0-A738-43BB-B7F1-7245DD1354A5}"/>
                </a:ext>
              </a:extLst>
            </p:cNvPr>
            <p:cNvSpPr/>
            <p:nvPr/>
          </p:nvSpPr>
          <p:spPr>
            <a:xfrm rot="5400000">
              <a:off x="5157299" y="2249624"/>
              <a:ext cx="720080" cy="1152128"/>
            </a:xfrm>
            <a:prstGeom prst="rtTriangle">
              <a:avLst/>
            </a:prstGeom>
            <a:solidFill>
              <a:srgbClr val="9BBB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125">
            <a:extLst>
              <a:ext uri="{FF2B5EF4-FFF2-40B4-BE49-F238E27FC236}">
                <a16:creationId xmlns:a16="http://schemas.microsoft.com/office/drawing/2014/main" id="{E303B73B-3611-4AE1-AD43-5C6368D26A27}"/>
              </a:ext>
            </a:extLst>
          </p:cNvPr>
          <p:cNvGrpSpPr/>
          <p:nvPr/>
        </p:nvGrpSpPr>
        <p:grpSpPr>
          <a:xfrm rot="10800000">
            <a:off x="5431222" y="3459251"/>
            <a:ext cx="1173611" cy="509183"/>
            <a:chOff x="2225234" y="2465648"/>
            <a:chExt cx="2041895" cy="720080"/>
          </a:xfrm>
        </p:grpSpPr>
        <p:sp>
          <p:nvSpPr>
            <p:cNvPr id="415" name="Freeform: Shape 8">
              <a:extLst>
                <a:ext uri="{FF2B5EF4-FFF2-40B4-BE49-F238E27FC236}">
                  <a16:creationId xmlns:a16="http://schemas.microsoft.com/office/drawing/2014/main" id="{F9C57C1F-6DB4-4A08-B0EC-8444DCB9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234" y="2465648"/>
              <a:ext cx="1039472" cy="229322"/>
            </a:xfrm>
            <a:custGeom>
              <a:avLst/>
              <a:gdLst>
                <a:gd name="connsiteX0" fmla="*/ 366915 w 1039472"/>
                <a:gd name="connsiteY0" fmla="*/ 0 h 229322"/>
                <a:gd name="connsiteX1" fmla="*/ 1039472 w 1039472"/>
                <a:gd name="connsiteY1" fmla="*/ 0 h 229322"/>
                <a:gd name="connsiteX2" fmla="*/ 1039472 w 1039472"/>
                <a:gd name="connsiteY2" fmla="*/ 229322 h 229322"/>
                <a:gd name="connsiteX3" fmla="*/ 0 w 10394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2" h="229322">
                  <a:moveTo>
                    <a:pt x="366915" y="0"/>
                  </a:moveTo>
                  <a:lnTo>
                    <a:pt x="1039472" y="0"/>
                  </a:lnTo>
                  <a:lnTo>
                    <a:pt x="1039472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: Shape 27">
              <a:extLst>
                <a:ext uri="{FF2B5EF4-FFF2-40B4-BE49-F238E27FC236}">
                  <a16:creationId xmlns:a16="http://schemas.microsoft.com/office/drawing/2014/main" id="{D9634E71-ED98-4DF0-BDDB-C10FDA0D3418}"/>
                </a:ext>
              </a:extLst>
            </p:cNvPr>
            <p:cNvSpPr/>
            <p:nvPr/>
          </p:nvSpPr>
          <p:spPr>
            <a:xfrm>
              <a:off x="2730448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ight Triangle 24">
              <a:extLst>
                <a:ext uri="{FF2B5EF4-FFF2-40B4-BE49-F238E27FC236}">
                  <a16:creationId xmlns:a16="http://schemas.microsoft.com/office/drawing/2014/main" id="{6B9F61EC-F0F9-4B85-834A-92D0BBC17860}"/>
                </a:ext>
              </a:extLst>
            </p:cNvPr>
            <p:cNvSpPr/>
            <p:nvPr/>
          </p:nvSpPr>
          <p:spPr>
            <a:xfrm rot="5400000">
              <a:off x="3331025" y="2249624"/>
              <a:ext cx="720080" cy="1152128"/>
            </a:xfrm>
            <a:prstGeom prst="rtTriangle">
              <a:avLst/>
            </a:prstGeom>
            <a:solidFill>
              <a:srgbClr val="16A0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9" name="TextBox 58">
            <a:extLst>
              <a:ext uri="{FF2B5EF4-FFF2-40B4-BE49-F238E27FC236}">
                <a16:creationId xmlns:a16="http://schemas.microsoft.com/office/drawing/2014/main" id="{84A73566-51C4-4AD3-BACB-CD8F2497FE29}"/>
              </a:ext>
            </a:extLst>
          </p:cNvPr>
          <p:cNvSpPr txBox="1"/>
          <p:nvPr/>
        </p:nvSpPr>
        <p:spPr>
          <a:xfrm>
            <a:off x="6965154" y="129857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5</a:t>
            </a:r>
          </a:p>
        </p:txBody>
      </p:sp>
      <p:sp>
        <p:nvSpPr>
          <p:cNvPr id="460" name="TextBox 60">
            <a:extLst>
              <a:ext uri="{FF2B5EF4-FFF2-40B4-BE49-F238E27FC236}">
                <a16:creationId xmlns:a16="http://schemas.microsoft.com/office/drawing/2014/main" id="{63A9B853-870D-4FD0-9EC5-85D98FDC5B5F}"/>
              </a:ext>
            </a:extLst>
          </p:cNvPr>
          <p:cNvSpPr txBox="1"/>
          <p:nvPr/>
        </p:nvSpPr>
        <p:spPr>
          <a:xfrm>
            <a:off x="1154492" y="1344809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1</a:t>
            </a:r>
          </a:p>
        </p:txBody>
      </p:sp>
      <p:sp>
        <p:nvSpPr>
          <p:cNvPr id="461" name="TextBox 62">
            <a:extLst>
              <a:ext uri="{FF2B5EF4-FFF2-40B4-BE49-F238E27FC236}">
                <a16:creationId xmlns:a16="http://schemas.microsoft.com/office/drawing/2014/main" id="{7965C172-E33C-4B9F-A819-1C523B9070F2}"/>
              </a:ext>
            </a:extLst>
          </p:cNvPr>
          <p:cNvSpPr txBox="1"/>
          <p:nvPr/>
        </p:nvSpPr>
        <p:spPr>
          <a:xfrm>
            <a:off x="2594094" y="1321991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2</a:t>
            </a:r>
          </a:p>
        </p:txBody>
      </p:sp>
      <p:sp>
        <p:nvSpPr>
          <p:cNvPr id="462" name="TextBox 64">
            <a:extLst>
              <a:ext uri="{FF2B5EF4-FFF2-40B4-BE49-F238E27FC236}">
                <a16:creationId xmlns:a16="http://schemas.microsoft.com/office/drawing/2014/main" id="{0A766790-C7E5-42E5-8817-619D6E59FACA}"/>
              </a:ext>
            </a:extLst>
          </p:cNvPr>
          <p:cNvSpPr txBox="1"/>
          <p:nvPr/>
        </p:nvSpPr>
        <p:spPr>
          <a:xfrm>
            <a:off x="4053131" y="1335002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3</a:t>
            </a:r>
          </a:p>
        </p:txBody>
      </p:sp>
      <p:sp>
        <p:nvSpPr>
          <p:cNvPr id="463" name="TextBox 66">
            <a:extLst>
              <a:ext uri="{FF2B5EF4-FFF2-40B4-BE49-F238E27FC236}">
                <a16:creationId xmlns:a16="http://schemas.microsoft.com/office/drawing/2014/main" id="{552EAD79-639A-49F1-83D9-5127EF4C2190}"/>
              </a:ext>
            </a:extLst>
          </p:cNvPr>
          <p:cNvSpPr txBox="1"/>
          <p:nvPr/>
        </p:nvSpPr>
        <p:spPr>
          <a:xfrm>
            <a:off x="5637921" y="1301525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4</a:t>
            </a:r>
          </a:p>
        </p:txBody>
      </p:sp>
      <p:sp>
        <p:nvSpPr>
          <p:cNvPr id="465" name="TextBox 60">
            <a:extLst>
              <a:ext uri="{FF2B5EF4-FFF2-40B4-BE49-F238E27FC236}">
                <a16:creationId xmlns:a16="http://schemas.microsoft.com/office/drawing/2014/main" id="{2604352D-F711-425A-8CEA-18C6CE247D1D}"/>
              </a:ext>
            </a:extLst>
          </p:cNvPr>
          <p:cNvSpPr txBox="1"/>
          <p:nvPr/>
        </p:nvSpPr>
        <p:spPr>
          <a:xfrm>
            <a:off x="7252215" y="299106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2980B9"/>
                </a:solidFill>
                <a:latin typeface="Calibri"/>
                <a:ea typeface="+mn-ea"/>
                <a:cs typeface="+mn-cs"/>
              </a:rPr>
              <a:t>Etapa 6</a:t>
            </a:r>
          </a:p>
        </p:txBody>
      </p:sp>
      <p:sp>
        <p:nvSpPr>
          <p:cNvPr id="466" name="TextBox 62">
            <a:extLst>
              <a:ext uri="{FF2B5EF4-FFF2-40B4-BE49-F238E27FC236}">
                <a16:creationId xmlns:a16="http://schemas.microsoft.com/office/drawing/2014/main" id="{8CDD5F10-2283-4C28-A43D-CCAF9FEAB927}"/>
              </a:ext>
            </a:extLst>
          </p:cNvPr>
          <p:cNvSpPr txBox="1"/>
          <p:nvPr/>
        </p:nvSpPr>
        <p:spPr>
          <a:xfrm>
            <a:off x="5645731" y="3097007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16A085"/>
                </a:solidFill>
                <a:latin typeface="Calibri"/>
                <a:ea typeface="+mn-ea"/>
                <a:cs typeface="+mn-cs"/>
              </a:rPr>
              <a:t>Etapa 7</a:t>
            </a:r>
          </a:p>
        </p:txBody>
      </p:sp>
      <p:sp>
        <p:nvSpPr>
          <p:cNvPr id="467" name="TextBox 64">
            <a:extLst>
              <a:ext uri="{FF2B5EF4-FFF2-40B4-BE49-F238E27FC236}">
                <a16:creationId xmlns:a16="http://schemas.microsoft.com/office/drawing/2014/main" id="{836D1EF8-3D0A-404D-B5CF-003A6B67CD7D}"/>
              </a:ext>
            </a:extLst>
          </p:cNvPr>
          <p:cNvSpPr txBox="1"/>
          <p:nvPr/>
        </p:nvSpPr>
        <p:spPr>
          <a:xfrm>
            <a:off x="4116624" y="3046763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9BBB59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8</a:t>
            </a: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87160CC2-E3D9-4C0D-AA3A-2B226958B0DE}"/>
              </a:ext>
            </a:extLst>
          </p:cNvPr>
          <p:cNvSpPr/>
          <p:nvPr/>
        </p:nvSpPr>
        <p:spPr>
          <a:xfrm>
            <a:off x="675060" y="224441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Planteamiento de una idea</a:t>
            </a:r>
          </a:p>
        </p:txBody>
      </p:sp>
      <p:sp>
        <p:nvSpPr>
          <p:cNvPr id="470" name="Rectangle 35">
            <a:extLst>
              <a:ext uri="{FF2B5EF4-FFF2-40B4-BE49-F238E27FC236}">
                <a16:creationId xmlns:a16="http://schemas.microsoft.com/office/drawing/2014/main" id="{BF60CA3A-FD7E-4F02-AF85-3A74192472EF}"/>
              </a:ext>
            </a:extLst>
          </p:cNvPr>
          <p:cNvSpPr/>
          <p:nvPr/>
        </p:nvSpPr>
        <p:spPr>
          <a:xfrm>
            <a:off x="2328571" y="2243635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del problema</a:t>
            </a:r>
          </a:p>
        </p:txBody>
      </p:sp>
      <p:sp>
        <p:nvSpPr>
          <p:cNvPr id="471" name="Rectangle 35">
            <a:extLst>
              <a:ext uri="{FF2B5EF4-FFF2-40B4-BE49-F238E27FC236}">
                <a16:creationId xmlns:a16="http://schemas.microsoft.com/office/drawing/2014/main" id="{7B0090E7-344A-41B2-92AB-D313735D9988}"/>
              </a:ext>
            </a:extLst>
          </p:cNvPr>
          <p:cNvSpPr/>
          <p:nvPr/>
        </p:nvSpPr>
        <p:spPr>
          <a:xfrm>
            <a:off x="3900620" y="2236883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Revisión de información actual</a:t>
            </a:r>
          </a:p>
        </p:txBody>
      </p:sp>
      <p:sp>
        <p:nvSpPr>
          <p:cNvPr id="472" name="Rectangle 35">
            <a:extLst>
              <a:ext uri="{FF2B5EF4-FFF2-40B4-BE49-F238E27FC236}">
                <a16:creationId xmlns:a16="http://schemas.microsoft.com/office/drawing/2014/main" id="{D78D1C2C-99E5-40CC-852D-064435B08BDF}"/>
              </a:ext>
            </a:extLst>
          </p:cNvPr>
          <p:cNvSpPr/>
          <p:nvPr/>
        </p:nvSpPr>
        <p:spPr>
          <a:xfrm>
            <a:off x="5393105" y="2256938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Visualización de alcance</a:t>
            </a:r>
          </a:p>
        </p:txBody>
      </p:sp>
      <p:sp>
        <p:nvSpPr>
          <p:cNvPr id="473" name="Rectangle 35">
            <a:extLst>
              <a:ext uri="{FF2B5EF4-FFF2-40B4-BE49-F238E27FC236}">
                <a16:creationId xmlns:a16="http://schemas.microsoft.com/office/drawing/2014/main" id="{0BC09E45-87C2-450C-A893-933E2F9AB51B}"/>
              </a:ext>
            </a:extLst>
          </p:cNvPr>
          <p:cNvSpPr/>
          <p:nvPr/>
        </p:nvSpPr>
        <p:spPr>
          <a:xfrm>
            <a:off x="6965154" y="2236883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Establecer hipótesis y variables presentes</a:t>
            </a:r>
          </a:p>
        </p:txBody>
      </p:sp>
      <p:sp>
        <p:nvSpPr>
          <p:cNvPr id="476" name="Rectangle 35">
            <a:extLst>
              <a:ext uri="{FF2B5EF4-FFF2-40B4-BE49-F238E27FC236}">
                <a16:creationId xmlns:a16="http://schemas.microsoft.com/office/drawing/2014/main" id="{139192CD-71A2-473F-879D-6C8CBB0C9FA5}"/>
              </a:ext>
            </a:extLst>
          </p:cNvPr>
          <p:cNvSpPr/>
          <p:nvPr/>
        </p:nvSpPr>
        <p:spPr>
          <a:xfrm>
            <a:off x="3762567" y="4018802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Recolección de datos</a:t>
            </a:r>
          </a:p>
        </p:txBody>
      </p:sp>
      <p:sp>
        <p:nvSpPr>
          <p:cNvPr id="477" name="Rectangle 35">
            <a:extLst>
              <a:ext uri="{FF2B5EF4-FFF2-40B4-BE49-F238E27FC236}">
                <a16:creationId xmlns:a16="http://schemas.microsoft.com/office/drawing/2014/main" id="{DEE63D91-C654-428A-9023-57555ABBC6FB}"/>
              </a:ext>
            </a:extLst>
          </p:cNvPr>
          <p:cNvSpPr/>
          <p:nvPr/>
        </p:nvSpPr>
        <p:spPr>
          <a:xfrm>
            <a:off x="5294567" y="4039115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Definición y selección de muestra</a:t>
            </a:r>
          </a:p>
        </p:txBody>
      </p:sp>
      <p:sp>
        <p:nvSpPr>
          <p:cNvPr id="478" name="Rectangle 35">
            <a:extLst>
              <a:ext uri="{FF2B5EF4-FFF2-40B4-BE49-F238E27FC236}">
                <a16:creationId xmlns:a16="http://schemas.microsoft.com/office/drawing/2014/main" id="{024A12E4-BF07-421C-BE1F-7F932113E6F1}"/>
              </a:ext>
            </a:extLst>
          </p:cNvPr>
          <p:cNvSpPr/>
          <p:nvPr/>
        </p:nvSpPr>
        <p:spPr>
          <a:xfrm>
            <a:off x="6908043" y="3921118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Desarrollo de diseño de investigación </a:t>
            </a:r>
          </a:p>
        </p:txBody>
      </p:sp>
      <p:sp>
        <p:nvSpPr>
          <p:cNvPr id="484" name="Google Shape;276;p46">
            <a:extLst>
              <a:ext uri="{FF2B5EF4-FFF2-40B4-BE49-F238E27FC236}">
                <a16:creationId xmlns:a16="http://schemas.microsoft.com/office/drawing/2014/main" id="{F191119F-F56F-46B8-AFA8-11907618AD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5325" y="352425"/>
            <a:ext cx="5213350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METODOLOGÍA</a:t>
            </a:r>
            <a:endParaRPr sz="3000" dirty="0"/>
          </a:p>
        </p:txBody>
      </p:sp>
      <p:pic>
        <p:nvPicPr>
          <p:cNvPr id="485" name="Google Shape;246;p42">
            <a:extLst>
              <a:ext uri="{FF2B5EF4-FFF2-40B4-BE49-F238E27FC236}">
                <a16:creationId xmlns:a16="http://schemas.microsoft.com/office/drawing/2014/main" id="{9E626722-6CD4-490B-BE68-E76E6DA2B0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roup 122">
            <a:extLst>
              <a:ext uri="{FF2B5EF4-FFF2-40B4-BE49-F238E27FC236}">
                <a16:creationId xmlns:a16="http://schemas.microsoft.com/office/drawing/2014/main" id="{454B0801-0D70-4FC8-BCFC-676C71CE5A3F}"/>
              </a:ext>
            </a:extLst>
          </p:cNvPr>
          <p:cNvGrpSpPr/>
          <p:nvPr/>
        </p:nvGrpSpPr>
        <p:grpSpPr>
          <a:xfrm rot="10800000">
            <a:off x="879651" y="3497117"/>
            <a:ext cx="1176595" cy="509183"/>
            <a:chOff x="7696807" y="2465648"/>
            <a:chExt cx="2047088" cy="720080"/>
          </a:xfrm>
        </p:grpSpPr>
        <p:sp>
          <p:nvSpPr>
            <p:cNvPr id="65" name="Freeform: Shape 14">
              <a:extLst>
                <a:ext uri="{FF2B5EF4-FFF2-40B4-BE49-F238E27FC236}">
                  <a16:creationId xmlns:a16="http://schemas.microsoft.com/office/drawing/2014/main" id="{4CF32619-A517-4D06-927B-B91D63CC2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807" y="2465648"/>
              <a:ext cx="1039475" cy="229322"/>
            </a:xfrm>
            <a:custGeom>
              <a:avLst/>
              <a:gdLst>
                <a:gd name="connsiteX0" fmla="*/ 366915 w 1039475"/>
                <a:gd name="connsiteY0" fmla="*/ 0 h 229322"/>
                <a:gd name="connsiteX1" fmla="*/ 1039475 w 1039475"/>
                <a:gd name="connsiteY1" fmla="*/ 0 h 229322"/>
                <a:gd name="connsiteX2" fmla="*/ 1039475 w 1039475"/>
                <a:gd name="connsiteY2" fmla="*/ 229322 h 229322"/>
                <a:gd name="connsiteX3" fmla="*/ 0 w 1039475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75" h="229322">
                  <a:moveTo>
                    <a:pt x="366915" y="0"/>
                  </a:moveTo>
                  <a:lnTo>
                    <a:pt x="1039475" y="0"/>
                  </a:lnTo>
                  <a:lnTo>
                    <a:pt x="1039475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30">
              <a:extLst>
                <a:ext uri="{FF2B5EF4-FFF2-40B4-BE49-F238E27FC236}">
                  <a16:creationId xmlns:a16="http://schemas.microsoft.com/office/drawing/2014/main" id="{A1D70ACA-094F-4B08-9F03-19E35E93F60C}"/>
                </a:ext>
              </a:extLst>
            </p:cNvPr>
            <p:cNvSpPr/>
            <p:nvPr/>
          </p:nvSpPr>
          <p:spPr>
            <a:xfrm>
              <a:off x="8209270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ight Triangle 18">
              <a:extLst>
                <a:ext uri="{FF2B5EF4-FFF2-40B4-BE49-F238E27FC236}">
                  <a16:creationId xmlns:a16="http://schemas.microsoft.com/office/drawing/2014/main" id="{A542ED90-AC51-4CFC-ACC1-48F698A67365}"/>
                </a:ext>
              </a:extLst>
            </p:cNvPr>
            <p:cNvSpPr/>
            <p:nvPr/>
          </p:nvSpPr>
          <p:spPr>
            <a:xfrm rot="5400000">
              <a:off x="8807791" y="2249624"/>
              <a:ext cx="720080" cy="1152128"/>
            </a:xfrm>
            <a:prstGeom prst="rtTriangle">
              <a:avLst/>
            </a:prstGeom>
            <a:solidFill>
              <a:srgbClr val="C039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TextBox 58">
            <a:extLst>
              <a:ext uri="{FF2B5EF4-FFF2-40B4-BE49-F238E27FC236}">
                <a16:creationId xmlns:a16="http://schemas.microsoft.com/office/drawing/2014/main" id="{EEC9E5E4-4A2A-409A-8601-6B2ADC6C006B}"/>
              </a:ext>
            </a:extLst>
          </p:cNvPr>
          <p:cNvSpPr txBox="1"/>
          <p:nvPr/>
        </p:nvSpPr>
        <p:spPr>
          <a:xfrm>
            <a:off x="1004516" y="3119560"/>
            <a:ext cx="110010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C0392B"/>
                </a:solidFill>
                <a:latin typeface="Calibri"/>
                <a:ea typeface="+mn-ea"/>
                <a:cs typeface="+mn-cs"/>
              </a:rPr>
              <a:t>Etapa 10</a:t>
            </a:r>
          </a:p>
        </p:txBody>
      </p:sp>
      <p:sp>
        <p:nvSpPr>
          <p:cNvPr id="69" name="Rectangle 35">
            <a:extLst>
              <a:ext uri="{FF2B5EF4-FFF2-40B4-BE49-F238E27FC236}">
                <a16:creationId xmlns:a16="http://schemas.microsoft.com/office/drawing/2014/main" id="{D925E5F6-6653-4999-BB20-9DC66CB77270}"/>
              </a:ext>
            </a:extLst>
          </p:cNvPr>
          <p:cNvSpPr/>
          <p:nvPr/>
        </p:nvSpPr>
        <p:spPr>
          <a:xfrm>
            <a:off x="779405" y="4005376"/>
            <a:ext cx="1678380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Elaboración de reporte de resultados</a:t>
            </a:r>
          </a:p>
        </p:txBody>
      </p:sp>
      <p:grpSp>
        <p:nvGrpSpPr>
          <p:cNvPr id="70" name="Group 123">
            <a:extLst>
              <a:ext uri="{FF2B5EF4-FFF2-40B4-BE49-F238E27FC236}">
                <a16:creationId xmlns:a16="http://schemas.microsoft.com/office/drawing/2014/main" id="{A06458EE-AD42-4C0B-B8A8-8A9A675550D9}"/>
              </a:ext>
            </a:extLst>
          </p:cNvPr>
          <p:cNvGrpSpPr/>
          <p:nvPr/>
        </p:nvGrpSpPr>
        <p:grpSpPr>
          <a:xfrm rot="10800000">
            <a:off x="2389291" y="3446873"/>
            <a:ext cx="1177779" cy="509183"/>
            <a:chOff x="5870532" y="2465648"/>
            <a:chExt cx="2049145" cy="720080"/>
          </a:xfrm>
        </p:grpSpPr>
        <p:sp>
          <p:nvSpPr>
            <p:cNvPr id="71" name="Freeform: Shape 12">
              <a:extLst>
                <a:ext uri="{FF2B5EF4-FFF2-40B4-BE49-F238E27FC236}">
                  <a16:creationId xmlns:a16="http://schemas.microsoft.com/office/drawing/2014/main" id="{17AB9026-9A2D-49EC-A373-1C8265824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32" y="2465648"/>
              <a:ext cx="1042608" cy="229322"/>
            </a:xfrm>
            <a:custGeom>
              <a:avLst/>
              <a:gdLst>
                <a:gd name="connsiteX0" fmla="*/ 366915 w 1042608"/>
                <a:gd name="connsiteY0" fmla="*/ 0 h 229322"/>
                <a:gd name="connsiteX1" fmla="*/ 1042608 w 1042608"/>
                <a:gd name="connsiteY1" fmla="*/ 0 h 229322"/>
                <a:gd name="connsiteX2" fmla="*/ 1042608 w 1042608"/>
                <a:gd name="connsiteY2" fmla="*/ 229322 h 229322"/>
                <a:gd name="connsiteX3" fmla="*/ 0 w 1042608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608" h="229322">
                  <a:moveTo>
                    <a:pt x="366915" y="0"/>
                  </a:moveTo>
                  <a:lnTo>
                    <a:pt x="1042608" y="0"/>
                  </a:lnTo>
                  <a:lnTo>
                    <a:pt x="1042608" y="229322"/>
                  </a:lnTo>
                  <a:lnTo>
                    <a:pt x="0" y="229322"/>
                  </a:lnTo>
                  <a:close/>
                </a:path>
              </a:pathLst>
            </a:cu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9">
              <a:extLst>
                <a:ext uri="{FF2B5EF4-FFF2-40B4-BE49-F238E27FC236}">
                  <a16:creationId xmlns:a16="http://schemas.microsoft.com/office/drawing/2014/main" id="{287E8760-26F2-4814-BDB7-0838DB4037FF}"/>
                </a:ext>
              </a:extLst>
            </p:cNvPr>
            <p:cNvSpPr/>
            <p:nvPr/>
          </p:nvSpPr>
          <p:spPr>
            <a:xfrm>
              <a:off x="6382996" y="2465648"/>
              <a:ext cx="384553" cy="229322"/>
            </a:xfrm>
            <a:custGeom>
              <a:avLst/>
              <a:gdLst>
                <a:gd name="connsiteX0" fmla="*/ 0 w 648072"/>
                <a:gd name="connsiteY0" fmla="*/ 0 h 229322"/>
                <a:gd name="connsiteX1" fmla="*/ 648072 w 648072"/>
                <a:gd name="connsiteY1" fmla="*/ 0 h 229322"/>
                <a:gd name="connsiteX2" fmla="*/ 648072 w 648072"/>
                <a:gd name="connsiteY2" fmla="*/ 229322 h 229322"/>
                <a:gd name="connsiteX3" fmla="*/ 0 w 648072"/>
                <a:gd name="connsiteY3" fmla="*/ 229322 h 2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072" h="229322">
                  <a:moveTo>
                    <a:pt x="0" y="0"/>
                  </a:moveTo>
                  <a:lnTo>
                    <a:pt x="648072" y="0"/>
                  </a:lnTo>
                  <a:lnTo>
                    <a:pt x="648072" y="229322"/>
                  </a:lnTo>
                  <a:lnTo>
                    <a:pt x="0" y="22932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lumMod val="10000"/>
                    <a:alpha val="0"/>
                  </a:srgbClr>
                </a:gs>
                <a:gs pos="100000">
                  <a:srgbClr val="F2F2F2">
                    <a:lumMod val="10000"/>
                    <a:alpha val="6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ight Triangle 20">
              <a:extLst>
                <a:ext uri="{FF2B5EF4-FFF2-40B4-BE49-F238E27FC236}">
                  <a16:creationId xmlns:a16="http://schemas.microsoft.com/office/drawing/2014/main" id="{0CA5C3A0-AFBC-4D1D-BEAF-27D375AE3A82}"/>
                </a:ext>
              </a:extLst>
            </p:cNvPr>
            <p:cNvSpPr/>
            <p:nvPr/>
          </p:nvSpPr>
          <p:spPr>
            <a:xfrm rot="5400000">
              <a:off x="6983573" y="2249624"/>
              <a:ext cx="720080" cy="1152128"/>
            </a:xfrm>
            <a:prstGeom prst="rtTriangle">
              <a:avLst/>
            </a:prstGeom>
            <a:solidFill>
              <a:srgbClr val="F39C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TextBox 66">
            <a:extLst>
              <a:ext uri="{FF2B5EF4-FFF2-40B4-BE49-F238E27FC236}">
                <a16:creationId xmlns:a16="http://schemas.microsoft.com/office/drawing/2014/main" id="{05FB42FC-7127-446B-889C-F5D00B6A20B2}"/>
              </a:ext>
            </a:extLst>
          </p:cNvPr>
          <p:cNvSpPr txBox="1"/>
          <p:nvPr/>
        </p:nvSpPr>
        <p:spPr>
          <a:xfrm>
            <a:off x="2656873" y="3060100"/>
            <a:ext cx="97026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914354">
              <a:buClrTx/>
              <a:buFontTx/>
              <a:buNone/>
            </a:pPr>
            <a:r>
              <a:rPr lang="en-US" sz="2000" b="1" kern="1200" dirty="0">
                <a:solidFill>
                  <a:srgbClr val="F39C1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Etapa 9</a:t>
            </a:r>
          </a:p>
        </p:txBody>
      </p:sp>
      <p:sp>
        <p:nvSpPr>
          <p:cNvPr id="75" name="Rectangle 35">
            <a:extLst>
              <a:ext uri="{FF2B5EF4-FFF2-40B4-BE49-F238E27FC236}">
                <a16:creationId xmlns:a16="http://schemas.microsoft.com/office/drawing/2014/main" id="{79B28F04-4647-44B7-A18F-12F41875D421}"/>
              </a:ext>
            </a:extLst>
          </p:cNvPr>
          <p:cNvSpPr/>
          <p:nvPr/>
        </p:nvSpPr>
        <p:spPr>
          <a:xfrm>
            <a:off x="2212304" y="4023537"/>
            <a:ext cx="1678380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000" noProof="1">
                <a:latin typeface="Roboto Condensed Light" panose="020B0604020202020204" charset="0"/>
                <a:ea typeface="Roboto Condensed Light" panose="020B0604020202020204" charset="0"/>
              </a:rPr>
              <a:t>Análisis de los datos</a:t>
            </a:r>
          </a:p>
        </p:txBody>
      </p:sp>
    </p:spTree>
    <p:extLst>
      <p:ext uri="{BB962C8B-B14F-4D97-AF65-F5344CB8AC3E}">
        <p14:creationId xmlns:p14="http://schemas.microsoft.com/office/powerpoint/2010/main" val="91927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89BC1-7848-40BB-AB41-2445FEEBB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sz="3000" dirty="0"/>
              <a:t>LÍNEA DE TIEMPO INVESTIGATIVA</a:t>
            </a:r>
          </a:p>
        </p:txBody>
      </p:sp>
      <p:sp>
        <p:nvSpPr>
          <p:cNvPr id="140" name="Google Shape;1113;p27">
            <a:extLst>
              <a:ext uri="{FF2B5EF4-FFF2-40B4-BE49-F238E27FC236}">
                <a16:creationId xmlns:a16="http://schemas.microsoft.com/office/drawing/2014/main" id="{3A6FBD09-9C8E-47B6-968F-6E98DD01CB5A}"/>
              </a:ext>
            </a:extLst>
          </p:cNvPr>
          <p:cNvSpPr/>
          <p:nvPr/>
        </p:nvSpPr>
        <p:spPr>
          <a:xfrm>
            <a:off x="2926836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114;p27">
            <a:extLst>
              <a:ext uri="{FF2B5EF4-FFF2-40B4-BE49-F238E27FC236}">
                <a16:creationId xmlns:a16="http://schemas.microsoft.com/office/drawing/2014/main" id="{B160A8B4-8CA6-4F39-9823-6616D2FD86C4}"/>
              </a:ext>
            </a:extLst>
          </p:cNvPr>
          <p:cNvSpPr/>
          <p:nvPr/>
        </p:nvSpPr>
        <p:spPr>
          <a:xfrm>
            <a:off x="2288996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115;p27">
            <a:extLst>
              <a:ext uri="{FF2B5EF4-FFF2-40B4-BE49-F238E27FC236}">
                <a16:creationId xmlns:a16="http://schemas.microsoft.com/office/drawing/2014/main" id="{3B89C925-A4A4-431A-8E4D-81BCF9335CCA}"/>
              </a:ext>
            </a:extLst>
          </p:cNvPr>
          <p:cNvSpPr/>
          <p:nvPr/>
        </p:nvSpPr>
        <p:spPr>
          <a:xfrm>
            <a:off x="2301494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16;p27">
            <a:extLst>
              <a:ext uri="{FF2B5EF4-FFF2-40B4-BE49-F238E27FC236}">
                <a16:creationId xmlns:a16="http://schemas.microsoft.com/office/drawing/2014/main" id="{5AE391B4-6085-42E6-951E-75F2ACC2E7A7}"/>
              </a:ext>
            </a:extLst>
          </p:cNvPr>
          <p:cNvSpPr/>
          <p:nvPr/>
        </p:nvSpPr>
        <p:spPr>
          <a:xfrm>
            <a:off x="5467764" y="224782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117;p27">
            <a:extLst>
              <a:ext uri="{FF2B5EF4-FFF2-40B4-BE49-F238E27FC236}">
                <a16:creationId xmlns:a16="http://schemas.microsoft.com/office/drawing/2014/main" id="{327F0B5A-B21B-4665-923F-0C78D15C7E6F}"/>
              </a:ext>
            </a:extLst>
          </p:cNvPr>
          <p:cNvSpPr/>
          <p:nvPr/>
        </p:nvSpPr>
        <p:spPr>
          <a:xfrm>
            <a:off x="5480263" y="2260321"/>
            <a:ext cx="92425" cy="92425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118;p27">
            <a:extLst>
              <a:ext uri="{FF2B5EF4-FFF2-40B4-BE49-F238E27FC236}">
                <a16:creationId xmlns:a16="http://schemas.microsoft.com/office/drawing/2014/main" id="{BE68FEC4-A9CE-47D9-8035-A465D95C488F}"/>
              </a:ext>
            </a:extLst>
          </p:cNvPr>
          <p:cNvSpPr/>
          <p:nvPr/>
        </p:nvSpPr>
        <p:spPr>
          <a:xfrm>
            <a:off x="4440020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119;p27">
            <a:extLst>
              <a:ext uri="{FF2B5EF4-FFF2-40B4-BE49-F238E27FC236}">
                <a16:creationId xmlns:a16="http://schemas.microsoft.com/office/drawing/2014/main" id="{00B90352-0C13-4B35-8F42-AC177D0EF0DD}"/>
              </a:ext>
            </a:extLst>
          </p:cNvPr>
          <p:cNvSpPr/>
          <p:nvPr/>
        </p:nvSpPr>
        <p:spPr>
          <a:xfrm>
            <a:off x="7618789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20;p27">
            <a:extLst>
              <a:ext uri="{FF2B5EF4-FFF2-40B4-BE49-F238E27FC236}">
                <a16:creationId xmlns:a16="http://schemas.microsoft.com/office/drawing/2014/main" id="{DA983033-F08A-40A5-86CB-33517735E9E3}"/>
              </a:ext>
            </a:extLst>
          </p:cNvPr>
          <p:cNvSpPr/>
          <p:nvPr/>
        </p:nvSpPr>
        <p:spPr>
          <a:xfrm>
            <a:off x="6029405" y="222737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121;p27">
            <a:extLst>
              <a:ext uri="{FF2B5EF4-FFF2-40B4-BE49-F238E27FC236}">
                <a16:creationId xmlns:a16="http://schemas.microsoft.com/office/drawing/2014/main" id="{5DD3EC86-CC72-478A-94F8-6C9AFD3A50FD}"/>
              </a:ext>
            </a:extLst>
          </p:cNvPr>
          <p:cNvGrpSpPr/>
          <p:nvPr/>
        </p:nvGrpSpPr>
        <p:grpSpPr>
          <a:xfrm>
            <a:off x="1100392" y="1679056"/>
            <a:ext cx="1719621" cy="2567344"/>
            <a:chOff x="670086" y="1470626"/>
            <a:chExt cx="1719621" cy="2567344"/>
          </a:xfrm>
        </p:grpSpPr>
        <p:sp>
          <p:nvSpPr>
            <p:cNvPr id="149" name="Google Shape;1122;p27">
              <a:extLst>
                <a:ext uri="{FF2B5EF4-FFF2-40B4-BE49-F238E27FC236}">
                  <a16:creationId xmlns:a16="http://schemas.microsoft.com/office/drawing/2014/main" id="{D2AFBDC6-FCD1-4042-A5A2-E0F3423186EC}"/>
                </a:ext>
              </a:extLst>
            </p:cNvPr>
            <p:cNvSpPr/>
            <p:nvPr/>
          </p:nvSpPr>
          <p:spPr>
            <a:xfrm>
              <a:off x="103133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23;p27">
              <a:extLst>
                <a:ext uri="{FF2B5EF4-FFF2-40B4-BE49-F238E27FC236}">
                  <a16:creationId xmlns:a16="http://schemas.microsoft.com/office/drawing/2014/main" id="{362090A3-338D-43DB-A902-07E821FAE9F6}"/>
                </a:ext>
              </a:extLst>
            </p:cNvPr>
            <p:cNvSpPr/>
            <p:nvPr/>
          </p:nvSpPr>
          <p:spPr>
            <a:xfrm>
              <a:off x="104835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24;p27">
              <a:extLst>
                <a:ext uri="{FF2B5EF4-FFF2-40B4-BE49-F238E27FC236}">
                  <a16:creationId xmlns:a16="http://schemas.microsoft.com/office/drawing/2014/main" id="{D6D87C4A-3259-450A-AB04-3C27157A7AD0}"/>
                </a:ext>
              </a:extLst>
            </p:cNvPr>
            <p:cNvSpPr/>
            <p:nvPr/>
          </p:nvSpPr>
          <p:spPr>
            <a:xfrm>
              <a:off x="907113" y="1836430"/>
              <a:ext cx="31455" cy="54546"/>
            </a:xfrm>
            <a:custGeom>
              <a:avLst/>
              <a:gdLst/>
              <a:ahLst/>
              <a:cxnLst/>
              <a:rect l="l" t="t" r="r" b="b"/>
              <a:pathLst>
                <a:path w="989" h="1715" extrusionOk="0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25;p27">
              <a:extLst>
                <a:ext uri="{FF2B5EF4-FFF2-40B4-BE49-F238E27FC236}">
                  <a16:creationId xmlns:a16="http://schemas.microsoft.com/office/drawing/2014/main" id="{5CE39BC2-CA01-49D4-8DF0-5479F91E1636}"/>
                </a:ext>
              </a:extLst>
            </p:cNvPr>
            <p:cNvSpPr/>
            <p:nvPr/>
          </p:nvSpPr>
          <p:spPr>
            <a:xfrm>
              <a:off x="67008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869FB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26;p27">
              <a:extLst>
                <a:ext uri="{FF2B5EF4-FFF2-40B4-BE49-F238E27FC236}">
                  <a16:creationId xmlns:a16="http://schemas.microsoft.com/office/drawing/2014/main" id="{35F5C6A9-E0DB-45F0-8141-DCFA5AFCF4FE}"/>
                </a:ext>
              </a:extLst>
            </p:cNvPr>
            <p:cNvSpPr/>
            <p:nvPr/>
          </p:nvSpPr>
          <p:spPr>
            <a:xfrm>
              <a:off x="73369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27;p27">
              <a:extLst>
                <a:ext uri="{FF2B5EF4-FFF2-40B4-BE49-F238E27FC236}">
                  <a16:creationId xmlns:a16="http://schemas.microsoft.com/office/drawing/2014/main" id="{E43AF44C-9100-4B9C-A5FB-FE528DE29604}"/>
                </a:ext>
              </a:extLst>
            </p:cNvPr>
            <p:cNvSpPr/>
            <p:nvPr/>
          </p:nvSpPr>
          <p:spPr>
            <a:xfrm>
              <a:off x="92718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5" name="Google Shape;1128;p27">
              <a:extLst>
                <a:ext uri="{FF2B5EF4-FFF2-40B4-BE49-F238E27FC236}">
                  <a16:creationId xmlns:a16="http://schemas.microsoft.com/office/drawing/2014/main" id="{E17AA7C8-F361-40C5-93E7-926BAD116DF5}"/>
                </a:ext>
              </a:extLst>
            </p:cNvPr>
            <p:cNvSpPr txBox="1"/>
            <p:nvPr/>
          </p:nvSpPr>
          <p:spPr>
            <a:xfrm>
              <a:off x="1142307" y="2813677"/>
              <a:ext cx="1247400" cy="1096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entre presión arterial sanguínea y velocidad del flujo sanguíneo cerebral. </a:t>
              </a:r>
            </a:p>
          </p:txBody>
        </p:sp>
      </p:grpSp>
      <p:grpSp>
        <p:nvGrpSpPr>
          <p:cNvPr id="156" name="Google Shape;1129;p27">
            <a:extLst>
              <a:ext uri="{FF2B5EF4-FFF2-40B4-BE49-F238E27FC236}">
                <a16:creationId xmlns:a16="http://schemas.microsoft.com/office/drawing/2014/main" id="{86336600-55CE-4A1F-B1FD-68FFF6D478FB}"/>
              </a:ext>
            </a:extLst>
          </p:cNvPr>
          <p:cNvGrpSpPr/>
          <p:nvPr/>
        </p:nvGrpSpPr>
        <p:grpSpPr>
          <a:xfrm>
            <a:off x="2689777" y="1679056"/>
            <a:ext cx="1718644" cy="2567344"/>
            <a:chOff x="2259471" y="1470626"/>
            <a:chExt cx="1718644" cy="2567344"/>
          </a:xfrm>
        </p:grpSpPr>
        <p:sp>
          <p:nvSpPr>
            <p:cNvPr id="157" name="Google Shape;1130;p27">
              <a:extLst>
                <a:ext uri="{FF2B5EF4-FFF2-40B4-BE49-F238E27FC236}">
                  <a16:creationId xmlns:a16="http://schemas.microsoft.com/office/drawing/2014/main" id="{AD308D09-7671-40D9-BA34-CEBF8DACB783}"/>
                </a:ext>
              </a:extLst>
            </p:cNvPr>
            <p:cNvSpPr/>
            <p:nvPr/>
          </p:nvSpPr>
          <p:spPr>
            <a:xfrm>
              <a:off x="3448074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31;p27">
              <a:extLst>
                <a:ext uri="{FF2B5EF4-FFF2-40B4-BE49-F238E27FC236}">
                  <a16:creationId xmlns:a16="http://schemas.microsoft.com/office/drawing/2014/main" id="{0F0E6FD2-FBF4-4FE3-8C66-185AFAD274F3}"/>
                </a:ext>
              </a:extLst>
            </p:cNvPr>
            <p:cNvSpPr/>
            <p:nvPr/>
          </p:nvSpPr>
          <p:spPr>
            <a:xfrm>
              <a:off x="3460573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32;p27">
              <a:extLst>
                <a:ext uri="{FF2B5EF4-FFF2-40B4-BE49-F238E27FC236}">
                  <a16:creationId xmlns:a16="http://schemas.microsoft.com/office/drawing/2014/main" id="{69191CF6-090A-47CA-84A4-7BEFAD289489}"/>
                </a:ext>
              </a:extLst>
            </p:cNvPr>
            <p:cNvSpPr/>
            <p:nvPr/>
          </p:nvSpPr>
          <p:spPr>
            <a:xfrm>
              <a:off x="2621102" y="3880026"/>
              <a:ext cx="157562" cy="157944"/>
            </a:xfrm>
            <a:custGeom>
              <a:avLst/>
              <a:gdLst/>
              <a:ahLst/>
              <a:cxnLst/>
              <a:rect l="l" t="t" r="r" b="b"/>
              <a:pathLst>
                <a:path w="4954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33;p27">
              <a:extLst>
                <a:ext uri="{FF2B5EF4-FFF2-40B4-BE49-F238E27FC236}">
                  <a16:creationId xmlns:a16="http://schemas.microsoft.com/office/drawing/2014/main" id="{075A6ACD-A773-4B21-BC61-7DAB7992833F}"/>
                </a:ext>
              </a:extLst>
            </p:cNvPr>
            <p:cNvSpPr/>
            <p:nvPr/>
          </p:nvSpPr>
          <p:spPr>
            <a:xfrm>
              <a:off x="2637767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34;p27">
              <a:extLst>
                <a:ext uri="{FF2B5EF4-FFF2-40B4-BE49-F238E27FC236}">
                  <a16:creationId xmlns:a16="http://schemas.microsoft.com/office/drawing/2014/main" id="{EA7366D9-9597-48B0-94C4-2DAC67B98F36}"/>
                </a:ext>
              </a:extLst>
            </p:cNvPr>
            <p:cNvSpPr/>
            <p:nvPr/>
          </p:nvSpPr>
          <p:spPr>
            <a:xfrm>
              <a:off x="22594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FCBD24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35;p27">
              <a:extLst>
                <a:ext uri="{FF2B5EF4-FFF2-40B4-BE49-F238E27FC236}">
                  <a16:creationId xmlns:a16="http://schemas.microsoft.com/office/drawing/2014/main" id="{83CA39FE-0585-4B73-85A5-15C4512C65AF}"/>
                </a:ext>
              </a:extLst>
            </p:cNvPr>
            <p:cNvSpPr/>
            <p:nvPr/>
          </p:nvSpPr>
          <p:spPr>
            <a:xfrm>
              <a:off x="2323076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36;p27">
              <a:extLst>
                <a:ext uri="{FF2B5EF4-FFF2-40B4-BE49-F238E27FC236}">
                  <a16:creationId xmlns:a16="http://schemas.microsoft.com/office/drawing/2014/main" id="{505237B6-5DC4-405D-84B4-E167F684498B}"/>
                </a:ext>
              </a:extLst>
            </p:cNvPr>
            <p:cNvSpPr/>
            <p:nvPr/>
          </p:nvSpPr>
          <p:spPr>
            <a:xfrm>
              <a:off x="2516597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/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Cambios de presión arterial inducidos, mediante el cambio 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𝑪𝑶</m:t>
                          </m:r>
                        </m:e>
                        <m:sub>
                          <m:r>
                            <a:rPr lang="es-CL" sz="1100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MX" sz="1100" b="1" dirty="0">
                      <a:solidFill>
                        <a:srgbClr val="43434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en la sangre.</a:t>
                  </a:r>
                  <a:endParaRPr sz="1100" b="1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164" name="Google Shape;1137;p27">
                  <a:extLst>
                    <a:ext uri="{FF2B5EF4-FFF2-40B4-BE49-F238E27FC236}">
                      <a16:creationId xmlns:a16="http://schemas.microsoft.com/office/drawing/2014/main" id="{5A2E205C-CCFB-4403-85F5-96596985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15" y="3030988"/>
                  <a:ext cx="1247400" cy="702900"/>
                </a:xfrm>
                <a:prstGeom prst="rect">
                  <a:avLst/>
                </a:prstGeom>
                <a:blipFill>
                  <a:blip r:embed="rId2"/>
                  <a:stretch>
                    <a:fillRect t="-27586" b="-336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oogle Shape;1138;p27">
            <a:extLst>
              <a:ext uri="{FF2B5EF4-FFF2-40B4-BE49-F238E27FC236}">
                <a16:creationId xmlns:a16="http://schemas.microsoft.com/office/drawing/2014/main" id="{8097AB31-DBB5-4CE3-9E9C-87CB21E92930}"/>
              </a:ext>
            </a:extLst>
          </p:cNvPr>
          <p:cNvGrpSpPr/>
          <p:nvPr/>
        </p:nvGrpSpPr>
        <p:grpSpPr>
          <a:xfrm>
            <a:off x="4279161" y="1679056"/>
            <a:ext cx="1750244" cy="2567344"/>
            <a:chOff x="3848855" y="1470626"/>
            <a:chExt cx="1750244" cy="2567344"/>
          </a:xfrm>
        </p:grpSpPr>
        <p:sp>
          <p:nvSpPr>
            <p:cNvPr id="166" name="Google Shape;1139;p27">
              <a:extLst>
                <a:ext uri="{FF2B5EF4-FFF2-40B4-BE49-F238E27FC236}">
                  <a16:creationId xmlns:a16="http://schemas.microsoft.com/office/drawing/2014/main" id="{77688474-87A4-4F8B-A281-BF2202D98BCF}"/>
                </a:ext>
              </a:extLst>
            </p:cNvPr>
            <p:cNvSpPr/>
            <p:nvPr/>
          </p:nvSpPr>
          <p:spPr>
            <a:xfrm>
              <a:off x="4203299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40;p27">
              <a:extLst>
                <a:ext uri="{FF2B5EF4-FFF2-40B4-BE49-F238E27FC236}">
                  <a16:creationId xmlns:a16="http://schemas.microsoft.com/office/drawing/2014/main" id="{80BE5120-73EA-4E08-8793-603C9030EE6E}"/>
                </a:ext>
              </a:extLst>
            </p:cNvPr>
            <p:cNvSpPr/>
            <p:nvPr/>
          </p:nvSpPr>
          <p:spPr>
            <a:xfrm>
              <a:off x="4219964" y="3896691"/>
              <a:ext cx="124612" cy="124230"/>
            </a:xfrm>
            <a:custGeom>
              <a:avLst/>
              <a:gdLst/>
              <a:ahLst/>
              <a:cxnLst/>
              <a:rect l="l" t="t" r="r" b="b"/>
              <a:pathLst>
                <a:path w="3918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41;p27">
              <a:extLst>
                <a:ext uri="{FF2B5EF4-FFF2-40B4-BE49-F238E27FC236}">
                  <a16:creationId xmlns:a16="http://schemas.microsoft.com/office/drawing/2014/main" id="{91F77F3A-8FE9-49BC-8677-8DFB9F306ECB}"/>
                </a:ext>
              </a:extLst>
            </p:cNvPr>
            <p:cNvSpPr/>
            <p:nvPr/>
          </p:nvSpPr>
          <p:spPr>
            <a:xfrm>
              <a:off x="3848855" y="1470626"/>
              <a:ext cx="1247424" cy="2488328"/>
            </a:xfrm>
            <a:custGeom>
              <a:avLst/>
              <a:gdLst/>
              <a:ahLst/>
              <a:cxnLst/>
              <a:rect l="l" t="t" r="r" b="b"/>
              <a:pathLst>
                <a:path w="39221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5EB2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42;p27">
              <a:extLst>
                <a:ext uri="{FF2B5EF4-FFF2-40B4-BE49-F238E27FC236}">
                  <a16:creationId xmlns:a16="http://schemas.microsoft.com/office/drawing/2014/main" id="{50B5B86D-C9C0-4ABF-97DB-B282989B1607}"/>
                </a:ext>
              </a:extLst>
            </p:cNvPr>
            <p:cNvSpPr/>
            <p:nvPr/>
          </p:nvSpPr>
          <p:spPr>
            <a:xfrm>
              <a:off x="3912493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43;p27">
              <a:extLst>
                <a:ext uri="{FF2B5EF4-FFF2-40B4-BE49-F238E27FC236}">
                  <a16:creationId xmlns:a16="http://schemas.microsoft.com/office/drawing/2014/main" id="{F09CB5CD-667E-4A85-AB1D-8C2E9F72E2CB}"/>
                </a:ext>
              </a:extLst>
            </p:cNvPr>
            <p:cNvSpPr/>
            <p:nvPr/>
          </p:nvSpPr>
          <p:spPr>
            <a:xfrm>
              <a:off x="4105982" y="1733797"/>
              <a:ext cx="727826" cy="727857"/>
            </a:xfrm>
            <a:custGeom>
              <a:avLst/>
              <a:gdLst/>
              <a:ahLst/>
              <a:cxnLst/>
              <a:rect l="l" t="t" r="r" b="b"/>
              <a:pathLst>
                <a:path w="22884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1144;p27">
              <a:extLst>
                <a:ext uri="{FF2B5EF4-FFF2-40B4-BE49-F238E27FC236}">
                  <a16:creationId xmlns:a16="http://schemas.microsoft.com/office/drawing/2014/main" id="{0D947D0C-0A74-42DF-8B79-EDE0AE7BC159}"/>
                </a:ext>
              </a:extLst>
            </p:cNvPr>
            <p:cNvSpPr txBox="1"/>
            <p:nvPr/>
          </p:nvSpPr>
          <p:spPr>
            <a:xfrm>
              <a:off x="4351699" y="3023128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Relación dinámica entre presión arterial y velocidad del flujo sanguíneo cerebral.</a:t>
              </a:r>
              <a:endParaRPr sz="11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145;p27">
            <a:extLst>
              <a:ext uri="{FF2B5EF4-FFF2-40B4-BE49-F238E27FC236}">
                <a16:creationId xmlns:a16="http://schemas.microsoft.com/office/drawing/2014/main" id="{8464B676-67FA-4F21-8581-8426A8ADEF05}"/>
              </a:ext>
            </a:extLst>
          </p:cNvPr>
          <p:cNvGrpSpPr/>
          <p:nvPr/>
        </p:nvGrpSpPr>
        <p:grpSpPr>
          <a:xfrm>
            <a:off x="5868577" y="1679056"/>
            <a:ext cx="1743089" cy="2567344"/>
            <a:chOff x="5438271" y="1470626"/>
            <a:chExt cx="1743089" cy="2567344"/>
          </a:xfrm>
        </p:grpSpPr>
        <p:sp>
          <p:nvSpPr>
            <p:cNvPr id="173" name="Google Shape;1146;p27">
              <a:extLst>
                <a:ext uri="{FF2B5EF4-FFF2-40B4-BE49-F238E27FC236}">
                  <a16:creationId xmlns:a16="http://schemas.microsoft.com/office/drawing/2014/main" id="{7DD03B53-29C9-40EC-A5BA-9E2CF1F48FDF}"/>
                </a:ext>
              </a:extLst>
            </p:cNvPr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47;p27">
              <a:extLst>
                <a:ext uri="{FF2B5EF4-FFF2-40B4-BE49-F238E27FC236}">
                  <a16:creationId xmlns:a16="http://schemas.microsoft.com/office/drawing/2014/main" id="{1D051EF7-C6DE-49DA-82FA-48CBF17D688D}"/>
                </a:ext>
              </a:extLst>
            </p:cNvPr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48;p27">
              <a:extLst>
                <a:ext uri="{FF2B5EF4-FFF2-40B4-BE49-F238E27FC236}">
                  <a16:creationId xmlns:a16="http://schemas.microsoft.com/office/drawing/2014/main" id="{125A0276-02DD-4B39-80F9-94724C122FD5}"/>
                </a:ext>
              </a:extLst>
            </p:cNvPr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949E7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49;p27">
              <a:extLst>
                <a:ext uri="{FF2B5EF4-FFF2-40B4-BE49-F238E27FC236}">
                  <a16:creationId xmlns:a16="http://schemas.microsoft.com/office/drawing/2014/main" id="{BD462448-6C8C-4E20-B074-80ADE202A098}"/>
                </a:ext>
              </a:extLst>
            </p:cNvPr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50;p27">
              <a:extLst>
                <a:ext uri="{FF2B5EF4-FFF2-40B4-BE49-F238E27FC236}">
                  <a16:creationId xmlns:a16="http://schemas.microsoft.com/office/drawing/2014/main" id="{B5060E81-B2D1-46CF-BFC9-D3D40E85A219}"/>
                </a:ext>
              </a:extLst>
            </p:cNvPr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51;p27">
              <a:extLst>
                <a:ext uri="{FF2B5EF4-FFF2-40B4-BE49-F238E27FC236}">
                  <a16:creationId xmlns:a16="http://schemas.microsoft.com/office/drawing/2014/main" id="{8DE1EA4C-1E3C-4C17-9E96-33420F6A0705}"/>
                </a:ext>
              </a:extLst>
            </p:cNvPr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52;p27">
              <a:extLst>
                <a:ext uri="{FF2B5EF4-FFF2-40B4-BE49-F238E27FC236}">
                  <a16:creationId xmlns:a16="http://schemas.microsoft.com/office/drawing/2014/main" id="{988035AD-66EC-45E2-9FDC-AB2EC548794F}"/>
                </a:ext>
              </a:extLst>
            </p:cNvPr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153;p27">
              <a:extLst>
                <a:ext uri="{FF2B5EF4-FFF2-40B4-BE49-F238E27FC236}">
                  <a16:creationId xmlns:a16="http://schemas.microsoft.com/office/drawing/2014/main" id="{62A9A2D3-2BAC-431D-A10E-F4D83A9748E7}"/>
                </a:ext>
              </a:extLst>
            </p:cNvPr>
            <p:cNvSpPr txBox="1"/>
            <p:nvPr/>
          </p:nvSpPr>
          <p:spPr>
            <a:xfrm>
              <a:off x="5933960" y="2915765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11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Autorregulación dinámica cerebral en base a parámetros establecidos.</a:t>
              </a:r>
            </a:p>
          </p:txBody>
        </p:sp>
      </p:grpSp>
      <p:pic>
        <p:nvPicPr>
          <p:cNvPr id="44" name="Google Shape;246;p42">
            <a:extLst>
              <a:ext uri="{FF2B5EF4-FFF2-40B4-BE49-F238E27FC236}">
                <a16:creationId xmlns:a16="http://schemas.microsoft.com/office/drawing/2014/main" id="{EEA2127B-A988-4051-B72A-6D0175F803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1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Quantifying autoregulation from estimated model parameters: an optimization approach “.</a:t>
            </a: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930875"/>
                  </p:ext>
                </p:extLst>
              </p:nvPr>
            </p:nvGraphicFramePr>
            <p:xfrm>
              <a:off x="2099260" y="2545850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1176" r="-245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17B245-97C0-423D-B70F-600FD4F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28" y="1737112"/>
            <a:ext cx="3294061" cy="24406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597ACA-71E6-4A44-9D0C-E39FCFD7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10" y="3250988"/>
            <a:ext cx="2167090" cy="619597"/>
          </a:xfrm>
          <a:prstGeom prst="rect">
            <a:avLst/>
          </a:prstGeom>
        </p:spPr>
      </p:pic>
      <p:sp>
        <p:nvSpPr>
          <p:cNvPr id="7" name="Google Shape;417;p53">
            <a:extLst>
              <a:ext uri="{FF2B5EF4-FFF2-40B4-BE49-F238E27FC236}">
                <a16:creationId xmlns:a16="http://schemas.microsoft.com/office/drawing/2014/main" id="{A00EB9B0-E73E-41EA-B203-D6BAE0B9B2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9" name="Google Shape;420;p53">
            <a:extLst>
              <a:ext uri="{FF2B5EF4-FFF2-40B4-BE49-F238E27FC236}">
                <a16:creationId xmlns:a16="http://schemas.microsoft.com/office/drawing/2014/main" id="{3AB9F93D-3FC5-4A01-BC63-4E8E3BED2C2C}"/>
              </a:ext>
            </a:extLst>
          </p:cNvPr>
          <p:cNvSpPr txBox="1"/>
          <p:nvPr/>
        </p:nvSpPr>
        <p:spPr>
          <a:xfrm>
            <a:off x="905700" y="1742397"/>
            <a:ext cx="82383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Resultados: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Filtro FIR eficiente. </a:t>
            </a: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presentan resultados cercanos.</a:t>
            </a:r>
          </a:p>
        </p:txBody>
      </p:sp>
      <p:pic>
        <p:nvPicPr>
          <p:cNvPr id="8" name="Google Shape;422;p53">
            <a:extLst>
              <a:ext uri="{FF2B5EF4-FFF2-40B4-BE49-F238E27FC236}">
                <a16:creationId xmlns:a16="http://schemas.microsoft.com/office/drawing/2014/main" id="{5767CDF8-6DFD-4626-BC83-1A07E49E65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116379-CBC2-4530-90A1-15922F2A9DD7}"/>
              </a:ext>
            </a:extLst>
          </p:cNvPr>
          <p:cNvSpPr txBox="1"/>
          <p:nvPr/>
        </p:nvSpPr>
        <p:spPr>
          <a:xfrm>
            <a:off x="5684310" y="4248980"/>
            <a:ext cx="2585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Medidas de curvas de ROC (Simpson)</a:t>
            </a:r>
          </a:p>
        </p:txBody>
      </p:sp>
    </p:spTree>
    <p:extLst>
      <p:ext uri="{BB962C8B-B14F-4D97-AF65-F5344CB8AC3E}">
        <p14:creationId xmlns:p14="http://schemas.microsoft.com/office/powerpoint/2010/main" val="203883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2;p53">
            <a:extLst>
              <a:ext uri="{FF2B5EF4-FFF2-40B4-BE49-F238E27FC236}">
                <a16:creationId xmlns:a16="http://schemas.microsoft.com/office/drawing/2014/main" id="{B1A8040C-50C9-4F6C-A7DB-60612AD5B4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7;p53">
            <a:extLst>
              <a:ext uri="{FF2B5EF4-FFF2-40B4-BE49-F238E27FC236}">
                <a16:creationId xmlns:a16="http://schemas.microsoft.com/office/drawing/2014/main" id="{690BAF7B-B361-4B3B-983A-18EA6B571E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 MODELO ACTUAL</a:t>
            </a:r>
            <a:endParaRPr sz="3000" dirty="0"/>
          </a:p>
        </p:txBody>
      </p:sp>
      <p:sp>
        <p:nvSpPr>
          <p:cNvPr id="6" name="Google Shape;420;p53">
            <a:extLst>
              <a:ext uri="{FF2B5EF4-FFF2-40B4-BE49-F238E27FC236}">
                <a16:creationId xmlns:a16="http://schemas.microsoft.com/office/drawing/2014/main" id="{F1950DFC-5FBE-4270-83E6-BA1A40E5B1BF}"/>
              </a:ext>
            </a:extLst>
          </p:cNvPr>
          <p:cNvSpPr txBox="1"/>
          <p:nvPr/>
        </p:nvSpPr>
        <p:spPr>
          <a:xfrm>
            <a:off x="467650" y="1614650"/>
            <a:ext cx="823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Edison Contreras denominado </a:t>
            </a:r>
            <a:r>
              <a:rPr lang="en-US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</a:t>
            </a:r>
            <a:r>
              <a:rPr lang="es-MX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estimación de parámetros de un filtro FIR aplicado al Sistema de Autorregulación cerebral utilizando Redes Neuronales Artificiales.”</a:t>
            </a:r>
            <a:endParaRPr lang="en-US"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" name="Gráfico 82">
            <a:extLst>
              <a:ext uri="{FF2B5EF4-FFF2-40B4-BE49-F238E27FC236}">
                <a16:creationId xmlns:a16="http://schemas.microsoft.com/office/drawing/2014/main" id="{32757280-A9BB-45BD-99B1-1B8CCBCEB73E}"/>
              </a:ext>
            </a:extLst>
          </p:cNvPr>
          <p:cNvGrpSpPr/>
          <p:nvPr/>
        </p:nvGrpSpPr>
        <p:grpSpPr>
          <a:xfrm>
            <a:off x="2146160" y="2360168"/>
            <a:ext cx="5335580" cy="1561326"/>
            <a:chOff x="2146160" y="2360168"/>
            <a:chExt cx="5335580" cy="1561326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E51DFF-9A76-45A9-8F48-D9EF7221D28B}"/>
                </a:ext>
              </a:extLst>
            </p:cNvPr>
            <p:cNvSpPr/>
            <p:nvPr/>
          </p:nvSpPr>
          <p:spPr>
            <a:xfrm>
              <a:off x="2146160" y="23601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8CE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8A83A69-22E2-4540-BF17-0398355C176F}"/>
                </a:ext>
              </a:extLst>
            </p:cNvPr>
            <p:cNvSpPr txBox="1"/>
            <p:nvPr/>
          </p:nvSpPr>
          <p:spPr>
            <a:xfrm>
              <a:off x="2160700" y="23692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1</a:t>
              </a: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8E24114-2295-4271-A1C3-FF810015F0E5}"/>
                </a:ext>
              </a:extLst>
            </p:cNvPr>
            <p:cNvSpPr/>
            <p:nvPr/>
          </p:nvSpPr>
          <p:spPr>
            <a:xfrm>
              <a:off x="2146160" y="2579468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2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E84AD38-2DD9-44AF-B143-C760F2EFB2D3}"/>
                </a:ext>
              </a:extLst>
            </p:cNvPr>
            <p:cNvSpPr txBox="1"/>
            <p:nvPr/>
          </p:nvSpPr>
          <p:spPr>
            <a:xfrm>
              <a:off x="2160700" y="2588573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2</a:t>
              </a:r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EA908AF0-861E-4B8A-8291-7929346D0DA4}"/>
                </a:ext>
              </a:extLst>
            </p:cNvPr>
            <p:cNvSpPr/>
            <p:nvPr/>
          </p:nvSpPr>
          <p:spPr>
            <a:xfrm>
              <a:off x="2146160" y="2798769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E1D5E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D3FEE642-88A8-4EC7-969B-A873E33AE730}"/>
                </a:ext>
              </a:extLst>
            </p:cNvPr>
            <p:cNvSpPr txBox="1"/>
            <p:nvPr/>
          </p:nvSpPr>
          <p:spPr>
            <a:xfrm>
              <a:off x="2160700" y="2807874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3</a:t>
              </a:r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2266ADCA-CCB2-4477-AE77-4FD1EC66ED5D}"/>
                </a:ext>
              </a:extLst>
            </p:cNvPr>
            <p:cNvSpPr/>
            <p:nvPr/>
          </p:nvSpPr>
          <p:spPr>
            <a:xfrm>
              <a:off x="2146160" y="30180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D5E8D4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23800AC-41FE-46D1-901C-899773E7AC54}"/>
                </a:ext>
              </a:extLst>
            </p:cNvPr>
            <p:cNvSpPr txBox="1"/>
            <p:nvPr/>
          </p:nvSpPr>
          <p:spPr>
            <a:xfrm>
              <a:off x="2160700" y="3027175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4</a:t>
              </a:r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D26D2AE-FDAE-48FF-B940-44BB42E167CA}"/>
                </a:ext>
              </a:extLst>
            </p:cNvPr>
            <p:cNvSpPr/>
            <p:nvPr/>
          </p:nvSpPr>
          <p:spPr>
            <a:xfrm>
              <a:off x="2146160" y="3237370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E6CC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3A55928-E8C2-4FE2-9F0B-6412A09197E6}"/>
                </a:ext>
              </a:extLst>
            </p:cNvPr>
            <p:cNvSpPr txBox="1"/>
            <p:nvPr/>
          </p:nvSpPr>
          <p:spPr>
            <a:xfrm>
              <a:off x="2160700" y="32464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5</a:t>
              </a:r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EA03D8F6-1129-48F3-8209-1245FEC562AF}"/>
                </a:ext>
              </a:extLst>
            </p:cNvPr>
            <p:cNvSpPr/>
            <p:nvPr/>
          </p:nvSpPr>
          <p:spPr>
            <a:xfrm>
              <a:off x="2146160" y="3456671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0BB9453-CCA3-442A-929F-D3B54D445827}"/>
                </a:ext>
              </a:extLst>
            </p:cNvPr>
            <p:cNvSpPr txBox="1"/>
            <p:nvPr/>
          </p:nvSpPr>
          <p:spPr>
            <a:xfrm>
              <a:off x="2160700" y="3465776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6</a:t>
              </a:r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5F6DF927-FE09-499C-81F4-9759C148FD49}"/>
                </a:ext>
              </a:extLst>
            </p:cNvPr>
            <p:cNvSpPr/>
            <p:nvPr/>
          </p:nvSpPr>
          <p:spPr>
            <a:xfrm>
              <a:off x="2146160" y="3675972"/>
              <a:ext cx="877081" cy="219300"/>
            </a:xfrm>
            <a:custGeom>
              <a:avLst/>
              <a:gdLst>
                <a:gd name="connsiteX0" fmla="*/ 0 w 877081"/>
                <a:gd name="connsiteY0" fmla="*/ 0 h 219300"/>
                <a:gd name="connsiteX1" fmla="*/ 877082 w 877081"/>
                <a:gd name="connsiteY1" fmla="*/ 0 h 219300"/>
                <a:gd name="connsiteX2" fmla="*/ 877082 w 877081"/>
                <a:gd name="connsiteY2" fmla="*/ 219301 h 219300"/>
                <a:gd name="connsiteX3" fmla="*/ 0 w 877081"/>
                <a:gd name="connsiteY3" fmla="*/ 219301 h 2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7081" h="219300">
                  <a:moveTo>
                    <a:pt x="0" y="0"/>
                  </a:moveTo>
                  <a:lnTo>
                    <a:pt x="877082" y="0"/>
                  </a:lnTo>
                  <a:lnTo>
                    <a:pt x="877082" y="219301"/>
                  </a:lnTo>
                  <a:lnTo>
                    <a:pt x="0" y="219301"/>
                  </a:lnTo>
                  <a:close/>
                </a:path>
              </a:pathLst>
            </a:custGeom>
            <a:solidFill>
              <a:srgbClr val="B1DDF0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E413F04-C06B-4163-ABDF-C432B684367E}"/>
                </a:ext>
              </a:extLst>
            </p:cNvPr>
            <p:cNvSpPr txBox="1"/>
            <p:nvPr/>
          </p:nvSpPr>
          <p:spPr>
            <a:xfrm>
              <a:off x="2160700" y="3685077"/>
              <a:ext cx="840691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 7</a:t>
              </a:r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A5BCBAD7-C681-4026-BA8D-A2D4F59F56F7}"/>
                </a:ext>
              </a:extLst>
            </p:cNvPr>
            <p:cNvSpPr/>
            <p:nvPr/>
          </p:nvSpPr>
          <p:spPr>
            <a:xfrm>
              <a:off x="3315602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1D119BB6-E484-4076-B007-914432576F8A}"/>
                </a:ext>
              </a:extLst>
            </p:cNvPr>
            <p:cNvSpPr/>
            <p:nvPr/>
          </p:nvSpPr>
          <p:spPr>
            <a:xfrm>
              <a:off x="5654487" y="2963244"/>
              <a:ext cx="511631" cy="328951"/>
            </a:xfrm>
            <a:custGeom>
              <a:avLst/>
              <a:gdLst>
                <a:gd name="connsiteX0" fmla="*/ 0 w 511631"/>
                <a:gd name="connsiteY0" fmla="*/ 115133 h 328951"/>
                <a:gd name="connsiteX1" fmla="*/ 409305 w 511631"/>
                <a:gd name="connsiteY1" fmla="*/ 115133 h 328951"/>
                <a:gd name="connsiteX2" fmla="*/ 409305 w 511631"/>
                <a:gd name="connsiteY2" fmla="*/ 0 h 328951"/>
                <a:gd name="connsiteX3" fmla="*/ 511631 w 511631"/>
                <a:gd name="connsiteY3" fmla="*/ 164476 h 328951"/>
                <a:gd name="connsiteX4" fmla="*/ 409305 w 511631"/>
                <a:gd name="connsiteY4" fmla="*/ 328951 h 328951"/>
                <a:gd name="connsiteX5" fmla="*/ 409305 w 511631"/>
                <a:gd name="connsiteY5" fmla="*/ 213818 h 328951"/>
                <a:gd name="connsiteX6" fmla="*/ 0 w 511631"/>
                <a:gd name="connsiteY6" fmla="*/ 213818 h 32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31" h="328951">
                  <a:moveTo>
                    <a:pt x="0" y="115133"/>
                  </a:moveTo>
                  <a:lnTo>
                    <a:pt x="409305" y="115133"/>
                  </a:lnTo>
                  <a:lnTo>
                    <a:pt x="409305" y="0"/>
                  </a:lnTo>
                  <a:lnTo>
                    <a:pt x="511631" y="164476"/>
                  </a:lnTo>
                  <a:lnTo>
                    <a:pt x="409305" y="328951"/>
                  </a:lnTo>
                  <a:lnTo>
                    <a:pt x="409305" y="213818"/>
                  </a:lnTo>
                  <a:lnTo>
                    <a:pt x="0" y="213818"/>
                  </a:lnTo>
                  <a:close/>
                </a:path>
              </a:pathLst>
            </a:custGeom>
            <a:solidFill>
              <a:srgbClr val="647687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DB10B6EE-B1EC-45E8-A6AA-97AB3772A9EB}"/>
                </a:ext>
              </a:extLst>
            </p:cNvPr>
            <p:cNvSpPr/>
            <p:nvPr/>
          </p:nvSpPr>
          <p:spPr>
            <a:xfrm>
              <a:off x="6458478" y="2871869"/>
              <a:ext cx="584721" cy="584801"/>
            </a:xfrm>
            <a:custGeom>
              <a:avLst/>
              <a:gdLst>
                <a:gd name="connsiteX0" fmla="*/ 584721 w 584721"/>
                <a:gd name="connsiteY0" fmla="*/ 292401 h 584801"/>
                <a:gd name="connsiteX1" fmla="*/ 292361 w 584721"/>
                <a:gd name="connsiteY1" fmla="*/ 584802 h 584801"/>
                <a:gd name="connsiteX2" fmla="*/ 0 w 584721"/>
                <a:gd name="connsiteY2" fmla="*/ 292401 h 584801"/>
                <a:gd name="connsiteX3" fmla="*/ 292361 w 584721"/>
                <a:gd name="connsiteY3" fmla="*/ 0 h 584801"/>
                <a:gd name="connsiteX4" fmla="*/ 584721 w 584721"/>
                <a:gd name="connsiteY4" fmla="*/ 292401 h 58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21" h="584801">
                  <a:moveTo>
                    <a:pt x="584721" y="292401"/>
                  </a:moveTo>
                  <a:cubicBezTo>
                    <a:pt x="584721" y="453890"/>
                    <a:pt x="453827" y="584802"/>
                    <a:pt x="292361" y="584802"/>
                  </a:cubicBezTo>
                  <a:cubicBezTo>
                    <a:pt x="130894" y="584802"/>
                    <a:pt x="0" y="453890"/>
                    <a:pt x="0" y="292401"/>
                  </a:cubicBezTo>
                  <a:cubicBezTo>
                    <a:pt x="0" y="130912"/>
                    <a:pt x="130894" y="0"/>
                    <a:pt x="292361" y="0"/>
                  </a:cubicBezTo>
                  <a:cubicBezTo>
                    <a:pt x="453827" y="0"/>
                    <a:pt x="584721" y="130912"/>
                    <a:pt x="584721" y="292401"/>
                  </a:cubicBezTo>
                  <a:close/>
                </a:path>
              </a:pathLst>
            </a:custGeom>
            <a:solidFill>
              <a:srgbClr val="FFFFFF"/>
            </a:solidFill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grpSp>
          <p:nvGrpSpPr>
            <p:cNvPr id="28" name="Gráfico 82">
              <a:extLst>
                <a:ext uri="{FF2B5EF4-FFF2-40B4-BE49-F238E27FC236}">
                  <a16:creationId xmlns:a16="http://schemas.microsoft.com/office/drawing/2014/main" id="{32757280-A9BB-45BD-99B1-1B8CCBCEB73E}"/>
                </a:ext>
              </a:extLst>
            </p:cNvPr>
            <p:cNvGrpSpPr/>
            <p:nvPr/>
          </p:nvGrpSpPr>
          <p:grpSpPr>
            <a:xfrm>
              <a:off x="6677749" y="3058275"/>
              <a:ext cx="138871" cy="211990"/>
              <a:chOff x="6677749" y="3058275"/>
              <a:chExt cx="138871" cy="211990"/>
            </a:xfrm>
            <a:solidFill>
              <a:srgbClr val="000000"/>
            </a:solidFill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3C4D468-34D2-4B71-94FD-BA0A947BB761}"/>
                  </a:ext>
                </a:extLst>
              </p:cNvPr>
              <p:cNvSpPr txBox="1"/>
              <p:nvPr/>
            </p:nvSpPr>
            <p:spPr>
              <a:xfrm>
                <a:off x="6586309" y="3012555"/>
                <a:ext cx="321751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ARI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D16D427-5FE8-474C-9D6E-874ED5179751}"/>
                  </a:ext>
                </a:extLst>
              </p:cNvPr>
              <p:cNvSpPr txBox="1"/>
              <p:nvPr/>
            </p:nvSpPr>
            <p:spPr>
              <a:xfrm>
                <a:off x="6615545" y="3114895"/>
                <a:ext cx="263279" cy="201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s-CL" sz="691" spc="0" baseline="0"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(i)</a:t>
                </a:r>
              </a:p>
            </p:txBody>
          </p:sp>
        </p:grp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9BD3D03A-7329-46D4-A301-4762F021C684}"/>
                </a:ext>
              </a:extLst>
            </p:cNvPr>
            <p:cNvSpPr/>
            <p:nvPr/>
          </p:nvSpPr>
          <p:spPr>
            <a:xfrm>
              <a:off x="4001553" y="374907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12F3B2D-9B70-460E-8503-ACA9C6F149AE}"/>
                </a:ext>
              </a:extLst>
            </p:cNvPr>
            <p:cNvSpPr txBox="1"/>
            <p:nvPr/>
          </p:nvSpPr>
          <p:spPr>
            <a:xfrm>
              <a:off x="3977279" y="3722850"/>
              <a:ext cx="1510350" cy="19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Redes neuronales FeedFordward</a:t>
              </a:r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F2C8159B-FCC1-42F2-B743-1C1E8408E852}"/>
                </a:ext>
              </a:extLst>
            </p:cNvPr>
            <p:cNvSpPr/>
            <p:nvPr/>
          </p:nvSpPr>
          <p:spPr>
            <a:xfrm>
              <a:off x="6019937" y="3712522"/>
              <a:ext cx="1461803" cy="146200"/>
            </a:xfrm>
            <a:custGeom>
              <a:avLst/>
              <a:gdLst>
                <a:gd name="connsiteX0" fmla="*/ 0 w 1461803"/>
                <a:gd name="connsiteY0" fmla="*/ 0 h 146200"/>
                <a:gd name="connsiteX1" fmla="*/ 1461803 w 1461803"/>
                <a:gd name="connsiteY1" fmla="*/ 0 h 146200"/>
                <a:gd name="connsiteX2" fmla="*/ 1461803 w 1461803"/>
                <a:gd name="connsiteY2" fmla="*/ 146200 h 146200"/>
                <a:gd name="connsiteX3" fmla="*/ 0 w 1461803"/>
                <a:gd name="connsiteY3" fmla="*/ 146200 h 1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1803" h="146200">
                  <a:moveTo>
                    <a:pt x="0" y="0"/>
                  </a:moveTo>
                  <a:lnTo>
                    <a:pt x="1461803" y="0"/>
                  </a:lnTo>
                  <a:lnTo>
                    <a:pt x="1461803" y="146200"/>
                  </a:lnTo>
                  <a:lnTo>
                    <a:pt x="0" y="146200"/>
                  </a:lnTo>
                  <a:close/>
                </a:path>
              </a:pathLst>
            </a:custGeom>
            <a:noFill/>
            <a:ln w="729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7807FCB-8445-420A-8E7C-379C60FD465B}"/>
                </a:ext>
              </a:extLst>
            </p:cNvPr>
            <p:cNvSpPr txBox="1"/>
            <p:nvPr/>
          </p:nvSpPr>
          <p:spPr>
            <a:xfrm>
              <a:off x="6213549" y="3685077"/>
              <a:ext cx="1067270" cy="201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691" spc="0" baseline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 = {0,1,2,3,4,5,6,7,8,9}</a:t>
              </a:r>
            </a:p>
          </p:txBody>
        </p:sp>
      </p:grpSp>
      <p:pic>
        <p:nvPicPr>
          <p:cNvPr id="36" name="Imagen 3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94E0D48-D011-467E-B18F-2FAE6B92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65" y="2722796"/>
            <a:ext cx="1215204" cy="7333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5" name="Google Shape;420;p53">
            <a:extLst>
              <a:ext uri="{FF2B5EF4-FFF2-40B4-BE49-F238E27FC236}">
                <a16:creationId xmlns:a16="http://schemas.microsoft.com/office/drawing/2014/main" id="{EF295913-A656-4778-947A-8147F3AA4D0C}"/>
              </a:ext>
            </a:extLst>
          </p:cNvPr>
          <p:cNvSpPr txBox="1"/>
          <p:nvPr/>
        </p:nvSpPr>
        <p:spPr>
          <a:xfrm>
            <a:off x="394125" y="3942631"/>
            <a:ext cx="2459078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Resultado: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s-CL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bajo la curva de 0.91.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2"/>
            <a:endParaRPr lang="es-CL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6618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detección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</a:t>
            </a: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sistemas dentro del organismos.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DESCRIPCIÓN DEL FLUJOGRAMA DE CÁLCULO</a:t>
            </a:r>
            <a:endParaRPr sz="3000" dirty="0"/>
          </a:p>
        </p:txBody>
      </p:sp>
      <p:sp>
        <p:nvSpPr>
          <p:cNvPr id="440" name="Google Shape;440;p55"/>
          <p:cNvSpPr txBox="1"/>
          <p:nvPr/>
        </p:nvSpPr>
        <p:spPr>
          <a:xfrm>
            <a:off x="288090" y="172624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2861833" y="454210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GrpSpPr/>
          <p:nvPr/>
        </p:nvGrpSpPr>
        <p:grpSpPr>
          <a:xfrm>
            <a:off x="1151884" y="3288498"/>
            <a:ext cx="6634219" cy="1256432"/>
            <a:chOff x="345061" y="3280645"/>
            <a:chExt cx="6634219" cy="1256432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2130555A-F9BD-46C2-8EFB-C02000CB0811}"/>
                </a:ext>
              </a:extLst>
            </p:cNvPr>
            <p:cNvSpPr/>
            <p:nvPr/>
          </p:nvSpPr>
          <p:spPr>
            <a:xfrm>
              <a:off x="2157412" y="3280645"/>
              <a:ext cx="1168937" cy="1256432"/>
            </a:xfrm>
            <a:custGeom>
              <a:avLst/>
              <a:gdLst>
                <a:gd name="connsiteX0" fmla="*/ 0 w 1168937"/>
                <a:gd name="connsiteY0" fmla="*/ 0 h 1256432"/>
                <a:gd name="connsiteX1" fmla="*/ 1168938 w 1168937"/>
                <a:gd name="connsiteY1" fmla="*/ 0 h 1256432"/>
                <a:gd name="connsiteX2" fmla="*/ 1168938 w 1168937"/>
                <a:gd name="connsiteY2" fmla="*/ 1256432 h 1256432"/>
                <a:gd name="connsiteX3" fmla="*/ 0 w 1168937"/>
                <a:gd name="connsiteY3" fmla="*/ 1256432 h 1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37" h="1256432">
                  <a:moveTo>
                    <a:pt x="0" y="0"/>
                  </a:moveTo>
                  <a:lnTo>
                    <a:pt x="1168938" y="0"/>
                  </a:lnTo>
                  <a:lnTo>
                    <a:pt x="1168938" y="1256432"/>
                  </a:lnTo>
                  <a:lnTo>
                    <a:pt x="0" y="1256432"/>
                  </a:lnTo>
                  <a:close/>
                </a:path>
              </a:pathLst>
            </a:custGeom>
            <a:solidFill>
              <a:srgbClr val="FFF2CC"/>
            </a:solidFill>
            <a:ln w="7306" cap="flat">
              <a:solidFill>
                <a:srgbClr val="D6B6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A19D97-2EE1-4185-A4B2-A997EF34A07D}"/>
                </a:ext>
              </a:extLst>
            </p:cNvPr>
            <p:cNvSpPr txBox="1"/>
            <p:nvPr/>
          </p:nvSpPr>
          <p:spPr>
            <a:xfrm>
              <a:off x="2396380" y="3813787"/>
              <a:ext cx="689612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FILTRO FIR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71C8929-9A53-44A2-B93B-FCF5BEC39B83}"/>
                </a:ext>
              </a:extLst>
            </p:cNvPr>
            <p:cNvSpPr/>
            <p:nvPr/>
          </p:nvSpPr>
          <p:spPr>
            <a:xfrm>
              <a:off x="345061" y="3712542"/>
              <a:ext cx="803644" cy="392635"/>
            </a:xfrm>
            <a:custGeom>
              <a:avLst/>
              <a:gdLst>
                <a:gd name="connsiteX0" fmla="*/ 748851 w 803644"/>
                <a:gd name="connsiteY0" fmla="*/ 0 h 392635"/>
                <a:gd name="connsiteX1" fmla="*/ 803645 w 803644"/>
                <a:gd name="connsiteY1" fmla="*/ 58895 h 392635"/>
                <a:gd name="connsiteX2" fmla="*/ 803645 w 803644"/>
                <a:gd name="connsiteY2" fmla="*/ 333740 h 392635"/>
                <a:gd name="connsiteX3" fmla="*/ 748851 w 803644"/>
                <a:gd name="connsiteY3" fmla="*/ 392635 h 392635"/>
                <a:gd name="connsiteX4" fmla="*/ 54794 w 803644"/>
                <a:gd name="connsiteY4" fmla="*/ 392635 h 392635"/>
                <a:gd name="connsiteX5" fmla="*/ 0 w 803644"/>
                <a:gd name="connsiteY5" fmla="*/ 333740 h 392635"/>
                <a:gd name="connsiteX6" fmla="*/ 0 w 803644"/>
                <a:gd name="connsiteY6" fmla="*/ 58895 h 392635"/>
                <a:gd name="connsiteX7" fmla="*/ 54794 w 803644"/>
                <a:gd name="connsiteY7" fmla="*/ 0 h 39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644" h="392635">
                  <a:moveTo>
                    <a:pt x="748851" y="0"/>
                  </a:moveTo>
                  <a:cubicBezTo>
                    <a:pt x="779113" y="0"/>
                    <a:pt x="803645" y="26368"/>
                    <a:pt x="803645" y="58895"/>
                  </a:cubicBezTo>
                  <a:lnTo>
                    <a:pt x="803645" y="333740"/>
                  </a:lnTo>
                  <a:cubicBezTo>
                    <a:pt x="803645" y="366267"/>
                    <a:pt x="779113" y="392635"/>
                    <a:pt x="748851" y="392635"/>
                  </a:cubicBezTo>
                  <a:lnTo>
                    <a:pt x="54794" y="392635"/>
                  </a:lnTo>
                  <a:cubicBezTo>
                    <a:pt x="24532" y="392635"/>
                    <a:pt x="0" y="366267"/>
                    <a:pt x="0" y="333740"/>
                  </a:cubicBezTo>
                  <a:lnTo>
                    <a:pt x="0" y="58895"/>
                  </a:lnTo>
                  <a:cubicBezTo>
                    <a:pt x="0" y="26368"/>
                    <a:pt x="24532" y="0"/>
                    <a:pt x="54794" y="0"/>
                  </a:cubicBezTo>
                  <a:close/>
                </a:path>
              </a:pathLst>
            </a:custGeom>
            <a:solidFill>
              <a:srgbClr val="F8CECC"/>
            </a:solidFill>
            <a:ln w="7306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D543395-FFB5-44BC-B38B-8FDE0F780154}"/>
                </a:ext>
              </a:extLst>
            </p:cNvPr>
            <p:cNvSpPr/>
            <p:nvPr/>
          </p:nvSpPr>
          <p:spPr>
            <a:xfrm>
              <a:off x="3472467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5279271B-94AD-4817-84CD-832E8A6B897C}"/>
                </a:ext>
              </a:extLst>
            </p:cNvPr>
            <p:cNvSpPr/>
            <p:nvPr/>
          </p:nvSpPr>
          <p:spPr>
            <a:xfrm>
              <a:off x="4422229" y="3673280"/>
              <a:ext cx="876703" cy="471162"/>
            </a:xfrm>
            <a:custGeom>
              <a:avLst/>
              <a:gdLst>
                <a:gd name="connsiteX0" fmla="*/ 0 w 876703"/>
                <a:gd name="connsiteY0" fmla="*/ 0 h 471162"/>
                <a:gd name="connsiteX1" fmla="*/ 876704 w 876703"/>
                <a:gd name="connsiteY1" fmla="*/ 0 h 471162"/>
                <a:gd name="connsiteX2" fmla="*/ 876704 w 876703"/>
                <a:gd name="connsiteY2" fmla="*/ 471162 h 471162"/>
                <a:gd name="connsiteX3" fmla="*/ 0 w 876703"/>
                <a:gd name="connsiteY3" fmla="*/ 471162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703" h="471162">
                  <a:moveTo>
                    <a:pt x="0" y="0"/>
                  </a:moveTo>
                  <a:lnTo>
                    <a:pt x="876704" y="0"/>
                  </a:lnTo>
                  <a:lnTo>
                    <a:pt x="876704" y="471162"/>
                  </a:lnTo>
                  <a:lnTo>
                    <a:pt x="0" y="471162"/>
                  </a:lnTo>
                  <a:close/>
                </a:path>
              </a:pathLst>
            </a:custGeom>
            <a:solidFill>
              <a:srgbClr val="FFFFFF"/>
            </a:solidFill>
            <a:ln w="73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AA8A9D-275D-443B-8926-FF6A76C90C53}"/>
                </a:ext>
              </a:extLst>
            </p:cNvPr>
            <p:cNvSpPr txBox="1"/>
            <p:nvPr/>
          </p:nvSpPr>
          <p:spPr>
            <a:xfrm>
              <a:off x="4444030" y="3804245"/>
              <a:ext cx="861133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COEFICIENTES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F698F61C-FC42-4BA5-8544-63024A8D4092}"/>
                </a:ext>
              </a:extLst>
            </p:cNvPr>
            <p:cNvSpPr/>
            <p:nvPr/>
          </p:nvSpPr>
          <p:spPr>
            <a:xfrm>
              <a:off x="5518108" y="3673280"/>
              <a:ext cx="730586" cy="471162"/>
            </a:xfrm>
            <a:custGeom>
              <a:avLst/>
              <a:gdLst>
                <a:gd name="connsiteX0" fmla="*/ 0 w 730586"/>
                <a:gd name="connsiteY0" fmla="*/ 164907 h 471162"/>
                <a:gd name="connsiteX1" fmla="*/ 584469 w 730586"/>
                <a:gd name="connsiteY1" fmla="*/ 164907 h 471162"/>
                <a:gd name="connsiteX2" fmla="*/ 584469 w 730586"/>
                <a:gd name="connsiteY2" fmla="*/ 0 h 471162"/>
                <a:gd name="connsiteX3" fmla="*/ 730586 w 730586"/>
                <a:gd name="connsiteY3" fmla="*/ 235581 h 471162"/>
                <a:gd name="connsiteX4" fmla="*/ 584469 w 730586"/>
                <a:gd name="connsiteY4" fmla="*/ 471162 h 471162"/>
                <a:gd name="connsiteX5" fmla="*/ 584469 w 730586"/>
                <a:gd name="connsiteY5" fmla="*/ 306255 h 471162"/>
                <a:gd name="connsiteX6" fmla="*/ 0 w 730586"/>
                <a:gd name="connsiteY6" fmla="*/ 306255 h 4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86" h="471162">
                  <a:moveTo>
                    <a:pt x="0" y="164907"/>
                  </a:moveTo>
                  <a:lnTo>
                    <a:pt x="584469" y="164907"/>
                  </a:lnTo>
                  <a:lnTo>
                    <a:pt x="584469" y="0"/>
                  </a:lnTo>
                  <a:lnTo>
                    <a:pt x="730586" y="235581"/>
                  </a:lnTo>
                  <a:lnTo>
                    <a:pt x="584469" y="471162"/>
                  </a:lnTo>
                  <a:lnTo>
                    <a:pt x="584469" y="306255"/>
                  </a:lnTo>
                  <a:lnTo>
                    <a:pt x="0" y="306255"/>
                  </a:lnTo>
                  <a:close/>
                </a:path>
              </a:pathLst>
            </a:custGeom>
            <a:solidFill>
              <a:srgbClr val="D5E8D4"/>
            </a:solidFill>
            <a:ln w="7306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E5A3EC13-6D34-4DD1-8582-9EBD50695A8C}"/>
                </a:ext>
              </a:extLst>
            </p:cNvPr>
            <p:cNvSpPr/>
            <p:nvPr/>
          </p:nvSpPr>
          <p:spPr>
            <a:xfrm>
              <a:off x="6394812" y="3594753"/>
              <a:ext cx="584468" cy="628216"/>
            </a:xfrm>
            <a:custGeom>
              <a:avLst/>
              <a:gdLst>
                <a:gd name="connsiteX0" fmla="*/ 0 w 584468"/>
                <a:gd name="connsiteY0" fmla="*/ 0 h 628216"/>
                <a:gd name="connsiteX1" fmla="*/ 584469 w 584468"/>
                <a:gd name="connsiteY1" fmla="*/ 0 h 628216"/>
                <a:gd name="connsiteX2" fmla="*/ 584469 w 584468"/>
                <a:gd name="connsiteY2" fmla="*/ 628216 h 628216"/>
                <a:gd name="connsiteX3" fmla="*/ 0 w 584468"/>
                <a:gd name="connsiteY3" fmla="*/ 628216 h 6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68" h="628216">
                  <a:moveTo>
                    <a:pt x="0" y="0"/>
                  </a:moveTo>
                  <a:lnTo>
                    <a:pt x="584469" y="0"/>
                  </a:lnTo>
                  <a:lnTo>
                    <a:pt x="584469" y="628216"/>
                  </a:lnTo>
                  <a:lnTo>
                    <a:pt x="0" y="628216"/>
                  </a:lnTo>
                  <a:close/>
                </a:path>
              </a:pathLst>
            </a:custGeom>
            <a:solidFill>
              <a:srgbClr val="B1DDF0"/>
            </a:solidFill>
            <a:ln w="7306" cap="flat">
              <a:solidFill>
                <a:srgbClr val="10739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575D11D-35FE-417C-B03F-5F352B129BE1}"/>
                </a:ext>
              </a:extLst>
            </p:cNvPr>
            <p:cNvSpPr txBox="1"/>
            <p:nvPr/>
          </p:nvSpPr>
          <p:spPr>
            <a:xfrm>
              <a:off x="6522548" y="3804245"/>
              <a:ext cx="341760" cy="202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16" b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ARI</a:t>
              </a:r>
            </a:p>
          </p:txBody>
        </p:sp>
      </p:grp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84EE399C-0E4A-4B40-BEDE-AACAA23C183F}"/>
              </a:ext>
            </a:extLst>
          </p:cNvPr>
          <p:cNvSpPr/>
          <p:nvPr/>
        </p:nvSpPr>
        <p:spPr>
          <a:xfrm>
            <a:off x="2091998" y="3687304"/>
            <a:ext cx="730586" cy="471162"/>
          </a:xfrm>
          <a:custGeom>
            <a:avLst/>
            <a:gdLst>
              <a:gd name="connsiteX0" fmla="*/ 0 w 730586"/>
              <a:gd name="connsiteY0" fmla="*/ 164907 h 471162"/>
              <a:gd name="connsiteX1" fmla="*/ 584469 w 730586"/>
              <a:gd name="connsiteY1" fmla="*/ 164907 h 471162"/>
              <a:gd name="connsiteX2" fmla="*/ 584469 w 730586"/>
              <a:gd name="connsiteY2" fmla="*/ 0 h 471162"/>
              <a:gd name="connsiteX3" fmla="*/ 730586 w 730586"/>
              <a:gd name="connsiteY3" fmla="*/ 235581 h 471162"/>
              <a:gd name="connsiteX4" fmla="*/ 584469 w 730586"/>
              <a:gd name="connsiteY4" fmla="*/ 471162 h 471162"/>
              <a:gd name="connsiteX5" fmla="*/ 584469 w 730586"/>
              <a:gd name="connsiteY5" fmla="*/ 306255 h 471162"/>
              <a:gd name="connsiteX6" fmla="*/ 0 w 730586"/>
              <a:gd name="connsiteY6" fmla="*/ 306255 h 47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586" h="471162">
                <a:moveTo>
                  <a:pt x="0" y="164907"/>
                </a:moveTo>
                <a:lnTo>
                  <a:pt x="584469" y="164907"/>
                </a:lnTo>
                <a:lnTo>
                  <a:pt x="584469" y="0"/>
                </a:lnTo>
                <a:lnTo>
                  <a:pt x="730586" y="235581"/>
                </a:lnTo>
                <a:lnTo>
                  <a:pt x="584469" y="471162"/>
                </a:lnTo>
                <a:lnTo>
                  <a:pt x="584469" y="306255"/>
                </a:lnTo>
                <a:lnTo>
                  <a:pt x="0" y="306255"/>
                </a:lnTo>
                <a:close/>
              </a:path>
            </a:pathLst>
          </a:custGeom>
          <a:solidFill>
            <a:srgbClr val="D5E8D4"/>
          </a:solidFill>
          <a:ln w="7306" cap="flat">
            <a:solidFill>
              <a:srgbClr val="82B366"/>
            </a:solidFill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27F8DCC-D428-4D71-89BC-50D7DC7D0028}"/>
              </a:ext>
            </a:extLst>
          </p:cNvPr>
          <p:cNvSpPr txBox="1"/>
          <p:nvPr/>
        </p:nvSpPr>
        <p:spPr>
          <a:xfrm>
            <a:off x="1370531" y="3720395"/>
            <a:ext cx="428322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VFSC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BB40AB5-DAB2-4639-8493-C71EFC34B832}"/>
              </a:ext>
            </a:extLst>
          </p:cNvPr>
          <p:cNvSpPr txBox="1"/>
          <p:nvPr/>
        </p:nvSpPr>
        <p:spPr>
          <a:xfrm>
            <a:off x="1399754" y="3902204"/>
            <a:ext cx="372218" cy="202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CL" sz="716" b="1" spc="0" baseline="0" dirty="0"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PROPUESTA DE MODELO</a:t>
            </a:r>
            <a:endParaRPr sz="3000" dirty="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360168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3982901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1D34543-56C4-42C9-B169-0D767FE61A9F}"/>
              </a:ext>
            </a:extLst>
          </p:cNvPr>
          <p:cNvSpPr txBox="1"/>
          <p:nvPr/>
        </p:nvSpPr>
        <p:spPr>
          <a:xfrm>
            <a:off x="2723314" y="1776055"/>
            <a:ext cx="3697371" cy="13194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 = </a:t>
            </a:r>
            <a:r>
              <a:rPr lang="es-CL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GridSearchCV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(SVC(gamma='auto'),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{'C': [1000, 2000, 4000],</a:t>
            </a:r>
          </a:p>
          <a:p>
            <a:pPr>
              <a:lnSpc>
                <a:spcPct val="200000"/>
              </a:lnSpc>
            </a:pP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'kernel':['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rbf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','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poly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']}, </a:t>
            </a:r>
            <a:r>
              <a:rPr lang="es-CL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</a:t>
            </a:r>
            <a:r>
              <a:rPr lang="es-CL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=2)</a:t>
            </a:r>
          </a:p>
        </p:txBody>
      </p:sp>
      <p:sp>
        <p:nvSpPr>
          <p:cNvPr id="6" name="Google Shape;427;p54">
            <a:extLst>
              <a:ext uri="{FF2B5EF4-FFF2-40B4-BE49-F238E27FC236}">
                <a16:creationId xmlns:a16="http://schemas.microsoft.com/office/drawing/2014/main" id="{90322C16-DFE4-4CBA-9D98-A90D32E4A10A}"/>
              </a:ext>
            </a:extLst>
          </p:cNvPr>
          <p:cNvSpPr txBox="1">
            <a:spLocks/>
          </p:cNvSpPr>
          <p:nvPr/>
        </p:nvSpPr>
        <p:spPr>
          <a:xfrm>
            <a:off x="2117251" y="5052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/>
              <a:t>PROPUESTA DE MODELO</a:t>
            </a:r>
            <a:endParaRPr lang="es-CL" sz="3000" dirty="0"/>
          </a:p>
        </p:txBody>
      </p:sp>
      <p:sp>
        <p:nvSpPr>
          <p:cNvPr id="7" name="Google Shape;430;p54">
            <a:extLst>
              <a:ext uri="{FF2B5EF4-FFF2-40B4-BE49-F238E27FC236}">
                <a16:creationId xmlns:a16="http://schemas.microsoft.com/office/drawing/2014/main" id="{6981D2BD-B6B9-4A61-8BA7-E90FCA3D232B}"/>
              </a:ext>
            </a:extLst>
          </p:cNvPr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Combinatoria de Hiperparámetros.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oogle Shape;432;p54">
            <a:extLst>
              <a:ext uri="{FF2B5EF4-FFF2-40B4-BE49-F238E27FC236}">
                <a16:creationId xmlns:a16="http://schemas.microsoft.com/office/drawing/2014/main" id="{AC021CDB-C52A-4F29-990C-148E9D39E5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7DDE828-1652-41AC-A0DF-B436FDDD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64" y="3650876"/>
            <a:ext cx="1969721" cy="987374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AEECB5E-CC13-42C4-920D-4E89203E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5" y="3500445"/>
            <a:ext cx="1137805" cy="1137805"/>
          </a:xfrm>
          <a:prstGeom prst="rect">
            <a:avLst/>
          </a:prstGeom>
        </p:spPr>
      </p:pic>
      <p:sp>
        <p:nvSpPr>
          <p:cNvPr id="10" name="Google Shape;280;p46">
            <a:extLst>
              <a:ext uri="{FF2B5EF4-FFF2-40B4-BE49-F238E27FC236}">
                <a16:creationId xmlns:a16="http://schemas.microsoft.com/office/drawing/2014/main" id="{A2FC121B-8DFB-4A2A-98D9-57D6D51285DE}"/>
              </a:ext>
            </a:extLst>
          </p:cNvPr>
          <p:cNvSpPr txBox="1"/>
          <p:nvPr/>
        </p:nvSpPr>
        <p:spPr>
          <a:xfrm>
            <a:off x="2830146" y="4689327"/>
            <a:ext cx="378850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Tecnologias utilizadas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(Python 3.7.8 &amp; Scikit Learn 0.24)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50771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42961" y="1714349"/>
            <a:ext cx="4147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2950" y="1584851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130623" y="2314528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áfico 78">
            <a:extLst>
              <a:ext uri="{FF2B5EF4-FFF2-40B4-BE49-F238E27FC236}">
                <a16:creationId xmlns:a16="http://schemas.microsoft.com/office/drawing/2014/main" id="{7EE61F4D-023B-4974-9C63-81B30D30FD2E}"/>
              </a:ext>
            </a:extLst>
          </p:cNvPr>
          <p:cNvGrpSpPr/>
          <p:nvPr/>
        </p:nvGrpSpPr>
        <p:grpSpPr>
          <a:xfrm>
            <a:off x="5272950" y="2794065"/>
            <a:ext cx="3319496" cy="705554"/>
            <a:chOff x="5272950" y="2398276"/>
            <a:chExt cx="3319496" cy="705554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3BC3DFF5-FC91-4D39-A6B2-4242D4AAF062}"/>
                </a:ext>
              </a:extLst>
            </p:cNvPr>
            <p:cNvSpPr/>
            <p:nvPr/>
          </p:nvSpPr>
          <p:spPr>
            <a:xfrm>
              <a:off x="5272950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7F4AA22-9CD3-471B-9B9C-B212188E2FF0}"/>
                </a:ext>
              </a:extLst>
            </p:cNvPr>
            <p:cNvSpPr txBox="1"/>
            <p:nvPr/>
          </p:nvSpPr>
          <p:spPr>
            <a:xfrm>
              <a:off x="5319822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H(1)</a:t>
              </a:r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7BA00929-C161-48FA-84FF-F1686131E099}"/>
                </a:ext>
              </a:extLst>
            </p:cNvPr>
            <p:cNvSpPr/>
            <p:nvPr/>
          </p:nvSpPr>
          <p:spPr>
            <a:xfrm>
              <a:off x="5747163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B5348E3-8AC4-4867-A94C-318810E5D08C}"/>
                </a:ext>
              </a:extLst>
            </p:cNvPr>
            <p:cNvSpPr txBox="1"/>
            <p:nvPr/>
          </p:nvSpPr>
          <p:spPr>
            <a:xfrm>
              <a:off x="5794036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H(2)</a:t>
              </a:r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41A15FE8-3976-479D-B6FB-7CD79A3EBA7D}"/>
                </a:ext>
              </a:extLst>
            </p:cNvPr>
            <p:cNvSpPr/>
            <p:nvPr/>
          </p:nvSpPr>
          <p:spPr>
            <a:xfrm>
              <a:off x="6221377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D02D999-230B-43E9-A276-758387A2EA5F}"/>
                </a:ext>
              </a:extLst>
            </p:cNvPr>
            <p:cNvSpPr txBox="1"/>
            <p:nvPr/>
          </p:nvSpPr>
          <p:spPr>
            <a:xfrm>
              <a:off x="6268249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H(3)</a:t>
              </a: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4FB0271B-816B-41FC-A382-DB2703CDB135}"/>
                </a:ext>
              </a:extLst>
            </p:cNvPr>
            <p:cNvSpPr/>
            <p:nvPr/>
          </p:nvSpPr>
          <p:spPr>
            <a:xfrm>
              <a:off x="6695591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C245F7D-A9CC-4626-BEC8-814B4EB9F645}"/>
                </a:ext>
              </a:extLst>
            </p:cNvPr>
            <p:cNvSpPr txBox="1"/>
            <p:nvPr/>
          </p:nvSpPr>
          <p:spPr>
            <a:xfrm>
              <a:off x="6742463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H(4)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065D8151-A1F7-46EE-9B52-EB47C9C68724}"/>
                </a:ext>
              </a:extLst>
            </p:cNvPr>
            <p:cNvSpPr/>
            <p:nvPr/>
          </p:nvSpPr>
          <p:spPr>
            <a:xfrm>
              <a:off x="7169805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C83D4EA-307E-4113-8752-6530605B39E3}"/>
                </a:ext>
              </a:extLst>
            </p:cNvPr>
            <p:cNvSpPr txBox="1"/>
            <p:nvPr/>
          </p:nvSpPr>
          <p:spPr>
            <a:xfrm>
              <a:off x="7216677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H(5)</a:t>
              </a:r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EC64335D-2E6E-4657-BA6E-A3CCB80D9151}"/>
                </a:ext>
              </a:extLst>
            </p:cNvPr>
            <p:cNvSpPr/>
            <p:nvPr/>
          </p:nvSpPr>
          <p:spPr>
            <a:xfrm>
              <a:off x="7644018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B8070CE-EB3F-421B-83E8-C6172AF42AED}"/>
                </a:ext>
              </a:extLst>
            </p:cNvPr>
            <p:cNvSpPr txBox="1"/>
            <p:nvPr/>
          </p:nvSpPr>
          <p:spPr>
            <a:xfrm>
              <a:off x="7690891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H(6)</a:t>
              </a:r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796F95C5-9264-4A65-834D-8A301D401B76}"/>
                </a:ext>
              </a:extLst>
            </p:cNvPr>
            <p:cNvSpPr/>
            <p:nvPr/>
          </p:nvSpPr>
          <p:spPr>
            <a:xfrm>
              <a:off x="8118232" y="2398276"/>
              <a:ext cx="474213" cy="352777"/>
            </a:xfrm>
            <a:custGeom>
              <a:avLst/>
              <a:gdLst>
                <a:gd name="connsiteX0" fmla="*/ 0 w 474213"/>
                <a:gd name="connsiteY0" fmla="*/ 0 h 352777"/>
                <a:gd name="connsiteX1" fmla="*/ 474214 w 474213"/>
                <a:gd name="connsiteY1" fmla="*/ 0 h 352777"/>
                <a:gd name="connsiteX2" fmla="*/ 474214 w 474213"/>
                <a:gd name="connsiteY2" fmla="*/ 352778 h 352777"/>
                <a:gd name="connsiteX3" fmla="*/ 0 w 474213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13" h="352777">
                  <a:moveTo>
                    <a:pt x="0" y="0"/>
                  </a:moveTo>
                  <a:lnTo>
                    <a:pt x="474214" y="0"/>
                  </a:lnTo>
                  <a:lnTo>
                    <a:pt x="474214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5F5F5"/>
            </a:solidFill>
            <a:ln w="7896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9EE2B61-0A11-4E3A-9C30-799F9013B627}"/>
                </a:ext>
              </a:extLst>
            </p:cNvPr>
            <p:cNvSpPr txBox="1"/>
            <p:nvPr/>
          </p:nvSpPr>
          <p:spPr>
            <a:xfrm>
              <a:off x="8165105" y="2462799"/>
              <a:ext cx="372565" cy="22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H(7)</a:t>
              </a:r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4AB098CB-EB79-4AC4-BA1B-3800AC8B9732}"/>
                </a:ext>
              </a:extLst>
            </p:cNvPr>
            <p:cNvSpPr/>
            <p:nvPr/>
          </p:nvSpPr>
          <p:spPr>
            <a:xfrm>
              <a:off x="5272950" y="2751053"/>
              <a:ext cx="3319496" cy="352777"/>
            </a:xfrm>
            <a:custGeom>
              <a:avLst/>
              <a:gdLst>
                <a:gd name="connsiteX0" fmla="*/ 0 w 3319496"/>
                <a:gd name="connsiteY0" fmla="*/ 0 h 352777"/>
                <a:gd name="connsiteX1" fmla="*/ 3319497 w 3319496"/>
                <a:gd name="connsiteY1" fmla="*/ 0 h 352777"/>
                <a:gd name="connsiteX2" fmla="*/ 3319497 w 3319496"/>
                <a:gd name="connsiteY2" fmla="*/ 352778 h 352777"/>
                <a:gd name="connsiteX3" fmla="*/ 0 w 3319496"/>
                <a:gd name="connsiteY3" fmla="*/ 352778 h 352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9496" h="352777">
                  <a:moveTo>
                    <a:pt x="0" y="0"/>
                  </a:moveTo>
                  <a:lnTo>
                    <a:pt x="3319497" y="0"/>
                  </a:lnTo>
                  <a:lnTo>
                    <a:pt x="3319497" y="352778"/>
                  </a:lnTo>
                  <a:lnTo>
                    <a:pt x="0" y="352778"/>
                  </a:lnTo>
                  <a:close/>
                </a:path>
              </a:pathLst>
            </a:custGeom>
            <a:solidFill>
              <a:srgbClr val="FAD9D5"/>
            </a:solidFill>
            <a:ln w="7896" cap="flat">
              <a:solidFill>
                <a:srgbClr val="AE41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6EC5091-F2C3-46B6-9FCA-D0EF19F5AB4C}"/>
                </a:ext>
              </a:extLst>
            </p:cNvPr>
            <p:cNvSpPr txBox="1"/>
            <p:nvPr/>
          </p:nvSpPr>
          <p:spPr>
            <a:xfrm>
              <a:off x="5967914" y="2815576"/>
              <a:ext cx="1895071" cy="213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108 </a:t>
              </a:r>
              <a:r>
                <a:rPr lang="es-CL" sz="790" i="1" dirty="0">
                  <a:latin typeface="Helvetica"/>
                  <a:cs typeface="Helvetica"/>
                  <a:sym typeface="Helvetica"/>
                  <a:rtl val="0"/>
                </a:rPr>
                <a:t>REGISTROS </a:t>
              </a:r>
              <a:r>
                <a:rPr lang="es-CL" sz="790" i="1" spc="0" baseline="0" dirty="0"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DE 27 PACIENTES</a:t>
              </a:r>
            </a:p>
          </p:txBody>
        </p:sp>
      </p:grpSp>
      <p:sp>
        <p:nvSpPr>
          <p:cNvPr id="27" name="Google Shape;280;p46">
            <a:extLst>
              <a:ext uri="{FF2B5EF4-FFF2-40B4-BE49-F238E27FC236}">
                <a16:creationId xmlns:a16="http://schemas.microsoft.com/office/drawing/2014/main" id="{71DEB009-B956-4C20-B39F-445CC435E37E}"/>
              </a:ext>
            </a:extLst>
          </p:cNvPr>
          <p:cNvSpPr txBox="1"/>
          <p:nvPr/>
        </p:nvSpPr>
        <p:spPr>
          <a:xfrm>
            <a:off x="5332278" y="3516059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validación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46;p56">
            <a:extLst>
              <a:ext uri="{FF2B5EF4-FFF2-40B4-BE49-F238E27FC236}">
                <a16:creationId xmlns:a16="http://schemas.microsoft.com/office/drawing/2014/main" id="{1B3F9145-F0FF-4F96-855E-D513B6C16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DE DATOS</a:t>
            </a:r>
            <a:endParaRPr sz="3000" dirty="0"/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D41DE10E-88A1-46C9-9D3C-3142C31A1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693"/>
              </p:ext>
            </p:extLst>
          </p:nvPr>
        </p:nvGraphicFramePr>
        <p:xfrm>
          <a:off x="1315570" y="1460862"/>
          <a:ext cx="6096000" cy="187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172915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061202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894493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076576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1612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12817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1486849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4112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1</a:t>
                      </a:r>
                      <a:endParaRPr lang="es-CL" sz="1000" b="1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2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3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4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5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6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1000" b="1" dirty="0">
                          <a:solidFill>
                            <a:schemeClr val="tx1"/>
                          </a:solidFill>
                        </a:rPr>
                        <a:t>COEF 7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ARI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62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1,060825732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-0,053974097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-0,764086932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-0,302593502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0,093517156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-0,181671724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0,124859242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8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1,571385437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-0,089238978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-0,642554652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-0,31582773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0,110879565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-0,366539243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0,254141252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22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1,5320158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-0,9836274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-0,185340416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-0,458009377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0,240792087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-0,138942476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-0,060473619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7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L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………</a:t>
                      </a:r>
                    </a:p>
                    <a:p>
                      <a:pPr algn="ctr" fontAlgn="b"/>
                      <a:endParaRPr lang="es-C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376736"/>
                  </a:ext>
                </a:extLst>
              </a:tr>
            </a:tbl>
          </a:graphicData>
        </a:graphic>
      </p:graphicFrame>
      <p:sp>
        <p:nvSpPr>
          <p:cNvPr id="17" name="Google Shape;280;p46">
            <a:extLst>
              <a:ext uri="{FF2B5EF4-FFF2-40B4-BE49-F238E27FC236}">
                <a16:creationId xmlns:a16="http://schemas.microsoft.com/office/drawing/2014/main" id="{8EF4276A-FEBD-4FDE-938F-755328854508}"/>
              </a:ext>
            </a:extLst>
          </p:cNvPr>
          <p:cNvSpPr txBox="1"/>
          <p:nvPr/>
        </p:nvSpPr>
        <p:spPr>
          <a:xfrm>
            <a:off x="2580820" y="3395024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muestra de datos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451;p56">
            <a:extLst>
              <a:ext uri="{FF2B5EF4-FFF2-40B4-BE49-F238E27FC236}">
                <a16:creationId xmlns:a16="http://schemas.microsoft.com/office/drawing/2014/main" id="{B16963E6-F90C-439B-8BB4-5678484B23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67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PROCESO DE APRENDIZAJE DE SVM</a:t>
            </a:r>
            <a:endParaRPr sz="3000" dirty="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44925" y="1597113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44925" y="2536276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prueba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 dirty="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44925" y="3428351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validación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combinatoria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379348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467553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46755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0.63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386681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386681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0.60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14733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0.30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384479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37698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384479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475248"/>
            <a:ext cx="14302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475248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0.81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0. 36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45258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492039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567690"/>
            <a:ext cx="1430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Accuracy: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0.72</a:t>
            </a:r>
          </a:p>
          <a:p>
            <a:endParaRPr lang="es-CL" sz="11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Google Shape;529;p65"/>
              <p:cNvSpPr txBox="1"/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Utilizando datos aleatorios.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27 pacientes expuestos a cambios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tx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m:t>CO</m:t>
                        </m:r>
                      </m:e>
                      <m:sub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/>
                            <a:sym typeface="Roboto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596900" lvl="0" algn="l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ar-AE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s-CL" dirty="0">
                    <a:solidFill>
                      <a:schemeClr val="tx1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Normocapnia a Hipercapnia.</a:t>
                </a: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529" name="Google Shape;529;p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5" y="1760750"/>
                <a:ext cx="8563500" cy="3091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1" name="Google Shape;5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CFBED7-B488-4E20-8CEF-22F2BEC79851}"/>
              </a:ext>
            </a:extLst>
          </p:cNvPr>
          <p:cNvSpPr txBox="1"/>
          <p:nvPr/>
        </p:nvSpPr>
        <p:spPr>
          <a:xfrm>
            <a:off x="6662662" y="34449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A74F6B-35DE-45E4-BAFD-C9A660DE03E3}"/>
              </a:ext>
            </a:extLst>
          </p:cNvPr>
          <p:cNvSpPr txBox="1"/>
          <p:nvPr/>
        </p:nvSpPr>
        <p:spPr>
          <a:xfrm>
            <a:off x="1478331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CORRELACIÓN: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13D87C-E0F0-4882-98C8-6106A31BCB8F}"/>
              </a:ext>
            </a:extLst>
          </p:cNvPr>
          <p:cNvSpPr txBox="1"/>
          <p:nvPr/>
        </p:nvSpPr>
        <p:spPr>
          <a:xfrm>
            <a:off x="6464033" y="4711184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E.C.M: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0.28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8307E7-724B-4030-8445-A2C7708ECD1C}"/>
              </a:ext>
            </a:extLst>
          </p:cNvPr>
          <p:cNvSpPr txBox="1"/>
          <p:nvPr/>
        </p:nvSpPr>
        <p:spPr>
          <a:xfrm>
            <a:off x="6857645" y="4130778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5901EF-E886-454A-9270-979C7B389230}"/>
              </a:ext>
            </a:extLst>
          </p:cNvPr>
          <p:cNvSpPr txBox="1"/>
          <p:nvPr/>
        </p:nvSpPr>
        <p:spPr>
          <a:xfrm>
            <a:off x="2016703" y="411060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B8D7DE-4086-42D4-9DAB-547096E871FB}"/>
              </a:ext>
            </a:extLst>
          </p:cNvPr>
          <p:cNvSpPr txBox="1"/>
          <p:nvPr/>
        </p:nvSpPr>
        <p:spPr>
          <a:xfrm>
            <a:off x="3856882" y="4697466"/>
            <a:ext cx="14302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CURVA ROC: </a:t>
            </a:r>
            <a:r>
              <a:rPr lang="es-CL" sz="9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0.94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9EF018-7E27-4A62-B1B8-658E681C1D0A}"/>
              </a:ext>
            </a:extLst>
          </p:cNvPr>
          <p:cNvSpPr txBox="1"/>
          <p:nvPr/>
        </p:nvSpPr>
        <p:spPr>
          <a:xfrm>
            <a:off x="4376662" y="4090436"/>
            <a:ext cx="50426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" b="1" dirty="0">
                <a:solidFill>
                  <a:schemeClr val="accent5"/>
                </a:solidFill>
              </a:rPr>
              <a:t>SUJETOS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 y Contreras. 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 de 0.94 expuesto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7031076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988656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69338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735804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exacto.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85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638894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ENFERMEDADES COMPROMETIDAS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219314" y="2065555"/>
            <a:ext cx="4655246" cy="203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Elementos internos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906E04B-06B9-4EDB-911D-0792B2198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565" y="1791147"/>
            <a:ext cx="2154332" cy="129259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Enfermedades neurodegenerativas. (Foto: Getty)">
            <a:extLst>
              <a:ext uri="{FF2B5EF4-FFF2-40B4-BE49-F238E27FC236}">
                <a16:creationId xmlns:a16="http://schemas.microsoft.com/office/drawing/2014/main" id="{E4EFC831-F826-4570-A34F-EC9BA20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65" y="3373866"/>
            <a:ext cx="2154332" cy="122574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9;p41">
            <a:extLst>
              <a:ext uri="{FF2B5EF4-FFF2-40B4-BE49-F238E27FC236}">
                <a16:creationId xmlns:a16="http://schemas.microsoft.com/office/drawing/2014/main" id="{D97AB21D-B0D7-47BD-977B-BBC4AC91D8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5;p42">
            <a:extLst>
              <a:ext uri="{FF2B5EF4-FFF2-40B4-BE49-F238E27FC236}">
                <a16:creationId xmlns:a16="http://schemas.microsoft.com/office/drawing/2014/main" id="{DA7FE361-DD4F-4E14-AF58-D8A16DD7EC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sp>
        <p:nvSpPr>
          <p:cNvPr id="5" name="Google Shape;557;p68">
            <a:extLst>
              <a:ext uri="{FF2B5EF4-FFF2-40B4-BE49-F238E27FC236}">
                <a16:creationId xmlns:a16="http://schemas.microsoft.com/office/drawing/2014/main" id="{9FFA2399-A927-45D7-86E6-EE361CDAA6F2}"/>
              </a:ext>
            </a:extLst>
          </p:cNvPr>
          <p:cNvSpPr txBox="1"/>
          <p:nvPr/>
        </p:nvSpPr>
        <p:spPr>
          <a:xfrm>
            <a:off x="366800" y="1299050"/>
            <a:ext cx="71058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FUNCIONES KERNEL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agen 6" descr="Gráfico, Diagrama&#10;&#10;Descripción generada automáticamente">
            <a:extLst>
              <a:ext uri="{FF2B5EF4-FFF2-40B4-BE49-F238E27FC236}">
                <a16:creationId xmlns:a16="http://schemas.microsoft.com/office/drawing/2014/main" id="{3CDC1513-D924-48D0-B560-AD597E7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222" y="2008900"/>
            <a:ext cx="3139882" cy="222278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Google Shape;280;p46">
            <a:extLst>
              <a:ext uri="{FF2B5EF4-FFF2-40B4-BE49-F238E27FC236}">
                <a16:creationId xmlns:a16="http://schemas.microsoft.com/office/drawing/2014/main" id="{568DC3E1-C0F9-44AC-B254-1BB175867CB3}"/>
              </a:ext>
            </a:extLst>
          </p:cNvPr>
          <p:cNvSpPr txBox="1"/>
          <p:nvPr/>
        </p:nvSpPr>
        <p:spPr>
          <a:xfrm>
            <a:off x="2885413" y="4436737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Graficas de funciones kernel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1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Hefinioanrhys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1091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4;p39">
            <a:extLst>
              <a:ext uri="{FF2B5EF4-FFF2-40B4-BE49-F238E27FC236}">
                <a16:creationId xmlns:a16="http://schemas.microsoft.com/office/drawing/2014/main" id="{AED9EF84-D8EE-49D9-844D-A5B236FCD4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08566" y="338400"/>
            <a:ext cx="5726867" cy="148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SISTEMA DE AUTORREGULACIÓN CEREBRAL</a:t>
            </a:r>
          </a:p>
        </p:txBody>
      </p:sp>
      <p:pic>
        <p:nvPicPr>
          <p:cNvPr id="4" name="Google Shape;239;p41">
            <a:extLst>
              <a:ext uri="{FF2B5EF4-FFF2-40B4-BE49-F238E27FC236}">
                <a16:creationId xmlns:a16="http://schemas.microsoft.com/office/drawing/2014/main" id="{717D66D0-C0B4-4ACF-90F8-C6DF5B3CED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57;p68">
            <a:extLst>
              <a:ext uri="{FF2B5EF4-FFF2-40B4-BE49-F238E27FC236}">
                <a16:creationId xmlns:a16="http://schemas.microsoft.com/office/drawing/2014/main" id="{6C8F8C89-69D9-4401-ACDA-2E297119E822}"/>
              </a:ext>
            </a:extLst>
          </p:cNvPr>
          <p:cNvSpPr txBox="1"/>
          <p:nvPr/>
        </p:nvSpPr>
        <p:spPr>
          <a:xfrm>
            <a:off x="329633" y="1757702"/>
            <a:ext cx="7105800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PRESION CRITICA DE CIERRE:</a:t>
            </a:r>
          </a:p>
          <a:p>
            <a:pPr marL="400050" lvl="3" indent="-285750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0050" lvl="3" indent="-285750">
              <a:lnSpc>
                <a:spcPct val="115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 teórico de la presión en donde el flujo es 0.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557;p68">
            <a:extLst>
              <a:ext uri="{FF2B5EF4-FFF2-40B4-BE49-F238E27FC236}">
                <a16:creationId xmlns:a16="http://schemas.microsoft.com/office/drawing/2014/main" id="{EE330CC5-21CE-4EF2-887A-1D6959885F96}"/>
              </a:ext>
            </a:extLst>
          </p:cNvPr>
          <p:cNvSpPr txBox="1"/>
          <p:nvPr/>
        </p:nvSpPr>
        <p:spPr>
          <a:xfrm>
            <a:off x="329633" y="3368065"/>
            <a:ext cx="71058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PRODUCTO RESISTENCIA-AREA (RAP):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Cuanto la arteria aguanta expandirse.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DB1009-BC59-4FDA-BF76-BB9E7019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29" y="2267883"/>
            <a:ext cx="2122900" cy="16570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Google Shape;280;p46">
            <a:extLst>
              <a:ext uri="{FF2B5EF4-FFF2-40B4-BE49-F238E27FC236}">
                <a16:creationId xmlns:a16="http://schemas.microsoft.com/office/drawing/2014/main" id="{D7FF5AB0-93C7-4217-9F4F-6C0E58515D04}"/>
              </a:ext>
            </a:extLst>
          </p:cNvPr>
          <p:cNvSpPr txBox="1"/>
          <p:nvPr/>
        </p:nvSpPr>
        <p:spPr>
          <a:xfrm>
            <a:off x="5239929" y="3915158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arteria 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1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Chacón</a:t>
            </a: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01901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FF676-D575-4F86-8E2D-42FD6654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TECNOLOGÍA UTILIZADA</a:t>
            </a:r>
          </a:p>
        </p:txBody>
      </p:sp>
      <p:pic>
        <p:nvPicPr>
          <p:cNvPr id="3" name="Google Shape;239;p41">
            <a:extLst>
              <a:ext uri="{FF2B5EF4-FFF2-40B4-BE49-F238E27FC236}">
                <a16:creationId xmlns:a16="http://schemas.microsoft.com/office/drawing/2014/main" id="{3568886E-CA44-4F36-82AD-45C1A86732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14853B-CE66-4E46-976B-2EEE9DC1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884" y="1820247"/>
            <a:ext cx="3486231" cy="2241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Google Shape;430;p54">
            <a:extLst>
              <a:ext uri="{FF2B5EF4-FFF2-40B4-BE49-F238E27FC236}">
                <a16:creationId xmlns:a16="http://schemas.microsoft.com/office/drawing/2014/main" id="{1996E4A9-184E-4E48-B17F-7BF1B2419E14}"/>
              </a:ext>
            </a:extLst>
          </p:cNvPr>
          <p:cNvSpPr txBox="1"/>
          <p:nvPr/>
        </p:nvSpPr>
        <p:spPr>
          <a:xfrm>
            <a:off x="394125" y="1240917"/>
            <a:ext cx="809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GridSearchCV: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Combinatoria de hiperparametros.  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AC5D60E-6B5A-45BF-B50D-368EF662437D}"/>
              </a:ext>
            </a:extLst>
          </p:cNvPr>
          <p:cNvSpPr txBox="1"/>
          <p:nvPr/>
        </p:nvSpPr>
        <p:spPr>
          <a:xfrm>
            <a:off x="3872345" y="235426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cv_results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ED91CC-A998-473E-AC58-70C7CF075F9B}"/>
              </a:ext>
            </a:extLst>
          </p:cNvPr>
          <p:cNvSpPr txBox="1"/>
          <p:nvPr/>
        </p:nvSpPr>
        <p:spPr>
          <a:xfrm>
            <a:off x="3872345" y="2704740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best_score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86E4AE-66CE-4B16-A3B1-2C54C6AF1FC0}"/>
              </a:ext>
            </a:extLst>
          </p:cNvPr>
          <p:cNvSpPr txBox="1"/>
          <p:nvPr/>
        </p:nvSpPr>
        <p:spPr>
          <a:xfrm>
            <a:off x="3872345" y="299527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best_params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F0D609-A8B4-4F7F-A30E-83B7D114D0F9}"/>
              </a:ext>
            </a:extLst>
          </p:cNvPr>
          <p:cNvSpPr txBox="1"/>
          <p:nvPr/>
        </p:nvSpPr>
        <p:spPr>
          <a:xfrm>
            <a:off x="3872345" y="3339578"/>
            <a:ext cx="1399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es-CL" b="1" i="0" dirty="0" err="1">
                <a:solidFill>
                  <a:srgbClr val="212529"/>
                </a:solidFill>
                <a:effectLst/>
                <a:latin typeface="-apple-system"/>
              </a:rPr>
              <a:t>best_index</a:t>
            </a:r>
            <a:r>
              <a:rPr lang="es-CL" b="1" i="0" dirty="0">
                <a:solidFill>
                  <a:srgbClr val="212529"/>
                </a:solidFill>
                <a:effectLst/>
                <a:latin typeface="-apple-system"/>
              </a:rPr>
              <a:t>_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948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2089751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el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exacto y eficaz utilizando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835" y="3159254"/>
            <a:ext cx="1677906" cy="163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458667" y="282393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 Y</a:t>
            </a:r>
            <a:br>
              <a:rPr lang="en" sz="4000" dirty="0"/>
            </a:br>
            <a:r>
              <a:rPr lang="en" sz="4000" dirty="0"/>
              <a:t>ESTADO DEL ARTE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02</a:t>
            </a:r>
            <a:endParaRPr sz="10000" dirty="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1495</Words>
  <Application>Microsoft Office PowerPoint</Application>
  <PresentationFormat>Presentación en pantalla (16:9)</PresentationFormat>
  <Paragraphs>417</Paragraphs>
  <Slides>43</Slides>
  <Notes>33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60" baseType="lpstr">
      <vt:lpstr>Roboto Condensed</vt:lpstr>
      <vt:lpstr>-apple-system</vt:lpstr>
      <vt:lpstr>Exo 2</vt:lpstr>
      <vt:lpstr>Red Hat Display</vt:lpstr>
      <vt:lpstr>Courier New</vt:lpstr>
      <vt:lpstr>Helvetica</vt:lpstr>
      <vt:lpstr>Times New Roman</vt:lpstr>
      <vt:lpstr>Roboto</vt:lpstr>
      <vt:lpstr>Roboto Condensed Light</vt:lpstr>
      <vt:lpstr>Calibri</vt:lpstr>
      <vt:lpstr>Squada One</vt:lpstr>
      <vt:lpstr>Cambria Math</vt:lpstr>
      <vt:lpstr>Red Hat Text</vt:lpstr>
      <vt:lpstr>Fira Sans Extra Condensed Medium</vt:lpstr>
      <vt:lpstr>Arial</vt:lpstr>
      <vt:lpstr>Tech Newsletter by Slidesgo</vt:lpstr>
      <vt:lpstr>Document</vt:lpstr>
      <vt:lpstr>“Método de estimación del índice de Autorregulación Cerebral utilizando SVM”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 Y ESTADO DEL ARTE</vt:lpstr>
      <vt:lpstr>SISTEMA DE AUTORREGULACIÓN CEREBRAL</vt:lpstr>
      <vt:lpstr>MODELO DE AASLID-TIECKS</vt:lpstr>
      <vt:lpstr>ÍNDICE DE AUTORREGULACIÓN CEREBRAL</vt:lpstr>
      <vt:lpstr>SUPPORT VECTOR MACHINE</vt:lpstr>
      <vt:lpstr>SUPPORT VECTOR MACHINE</vt:lpstr>
      <vt:lpstr>METODOLOGÍA</vt:lpstr>
      <vt:lpstr>LÍNEA DE TIEMPO INVESTIGATIVA</vt:lpstr>
      <vt:lpstr>DESCRIPCIÓN DE MODELO ACTUAL</vt:lpstr>
      <vt:lpstr>DESCRIPCIÓN DE MODELO ACTUAL</vt:lpstr>
      <vt:lpstr>DESCRIPCIÓN DE MODELO ACTUAL</vt:lpstr>
      <vt:lpstr>DESARROLLO</vt:lpstr>
      <vt:lpstr>DESCRIPCIÓN DEL FLUJOGRAMA DE CÁLCULO</vt:lpstr>
      <vt:lpstr>PROPUESTA DE MODELO</vt:lpstr>
      <vt:lpstr>Presentación de PowerPoint</vt:lpstr>
      <vt:lpstr>ANÁLISIS DE DATOS</vt:lpstr>
      <vt:lpstr>ANÁLISIS DE DATOS</vt:lpstr>
      <vt:lpstr>PROCESO DE APRENDIZAJE DE SVM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  <vt:lpstr>Presentación de PowerPoint</vt:lpstr>
      <vt:lpstr>ENFERMEDADES COMPROMETIDAS</vt:lpstr>
      <vt:lpstr>SUPPORT VECTOR MACHINE</vt:lpstr>
      <vt:lpstr>SISTEMA DE AUTORREGULACIÓN CEREBRAL</vt:lpstr>
      <vt:lpstr>TECNOLOGÍA UTILIZADA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96</cp:revision>
  <dcterms:modified xsi:type="dcterms:W3CDTF">2021-03-30T04:23:44Z</dcterms:modified>
</cp:coreProperties>
</file>